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1"/>
  </p:sldMasterIdLst>
  <p:notesMasterIdLst>
    <p:notesMasterId r:id="rId27"/>
  </p:notesMasterIdLst>
  <p:sldIdLst>
    <p:sldId id="256" r:id="rId2"/>
    <p:sldId id="257" r:id="rId3"/>
    <p:sldId id="258" r:id="rId4"/>
    <p:sldId id="274" r:id="rId5"/>
    <p:sldId id="287" r:id="rId6"/>
    <p:sldId id="285" r:id="rId7"/>
    <p:sldId id="286" r:id="rId8"/>
    <p:sldId id="288" r:id="rId9"/>
    <p:sldId id="296" r:id="rId10"/>
    <p:sldId id="271" r:id="rId11"/>
    <p:sldId id="291" r:id="rId12"/>
    <p:sldId id="283" r:id="rId13"/>
    <p:sldId id="281" r:id="rId14"/>
    <p:sldId id="272" r:id="rId15"/>
    <p:sldId id="276" r:id="rId16"/>
    <p:sldId id="273" r:id="rId17"/>
    <p:sldId id="292" r:id="rId18"/>
    <p:sldId id="277" r:id="rId19"/>
    <p:sldId id="270" r:id="rId20"/>
    <p:sldId id="278" r:id="rId21"/>
    <p:sldId id="294" r:id="rId22"/>
    <p:sldId id="279" r:id="rId23"/>
    <p:sldId id="289" r:id="rId24"/>
    <p:sldId id="290" r:id="rId25"/>
    <p:sldId id="295"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ACD9"/>
    <a:srgbClr val="000000"/>
    <a:srgbClr val="0040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328"/>
    <p:restoredTop sz="94722"/>
  </p:normalViewPr>
  <p:slideViewPr>
    <p:cSldViewPr snapToGrid="0" snapToObjects="1">
      <p:cViewPr>
        <p:scale>
          <a:sx n="93" d="100"/>
          <a:sy n="93" d="100"/>
        </p:scale>
        <p:origin x="968" y="1288"/>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9/3/20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refinement is not used by our SCXML models</a:t>
            </a:r>
          </a:p>
        </p:txBody>
      </p:sp>
      <p:sp>
        <p:nvSpPr>
          <p:cNvPr id="4" name="Slide Number Placeholder 3"/>
          <p:cNvSpPr>
            <a:spLocks noGrp="1"/>
          </p:cNvSpPr>
          <p:nvPr>
            <p:ph type="sldNum" sz="quarter" idx="5"/>
          </p:nvPr>
        </p:nvSpPr>
        <p:spPr/>
        <p:txBody>
          <a:bodyPr/>
          <a:lstStyle/>
          <a:p>
            <a:fld id="{A2430F75-B5EC-044F-A636-30352D0A1350}" type="slidenum">
              <a:rPr lang="en-US" smtClean="0"/>
              <a:t>6</a:t>
            </a:fld>
            <a:endParaRPr lang="en-US"/>
          </a:p>
        </p:txBody>
      </p:sp>
    </p:spTree>
    <p:extLst>
      <p:ext uri="{BB962C8B-B14F-4D97-AF65-F5344CB8AC3E}">
        <p14:creationId xmlns:p14="http://schemas.microsoft.com/office/powerpoint/2010/main" val="3483721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7</a:t>
            </a:fld>
            <a:endParaRPr lang="en-US"/>
          </a:p>
        </p:txBody>
      </p:sp>
    </p:spTree>
    <p:extLst>
      <p:ext uri="{BB962C8B-B14F-4D97-AF65-F5344CB8AC3E}">
        <p14:creationId xmlns:p14="http://schemas.microsoft.com/office/powerpoint/2010/main" val="3482309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animation</a:t>
            </a:r>
          </a:p>
        </p:txBody>
      </p:sp>
      <p:sp>
        <p:nvSpPr>
          <p:cNvPr id="4" name="Slide Number Placeholder 3"/>
          <p:cNvSpPr>
            <a:spLocks noGrp="1"/>
          </p:cNvSpPr>
          <p:nvPr>
            <p:ph type="sldNum" sz="quarter" idx="5"/>
          </p:nvPr>
        </p:nvSpPr>
        <p:spPr/>
        <p:txBody>
          <a:bodyPr/>
          <a:lstStyle/>
          <a:p>
            <a:fld id="{A2430F75-B5EC-044F-A636-30352D0A1350}" type="slidenum">
              <a:rPr lang="en-US" smtClean="0"/>
              <a:t>9</a:t>
            </a:fld>
            <a:endParaRPr lang="en-US"/>
          </a:p>
        </p:txBody>
      </p:sp>
    </p:spTree>
    <p:extLst>
      <p:ext uri="{BB962C8B-B14F-4D97-AF65-F5344CB8AC3E}">
        <p14:creationId xmlns:p14="http://schemas.microsoft.com/office/powerpoint/2010/main" val="3522605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I.e. transition loops and raised internal triggers do not introduce endless live- lock, but eventually terminate to allow the next external trigger to be consumed. </a:t>
            </a:r>
            <a:endParaRPr lang="en-US" dirty="0"/>
          </a:p>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t>20</a:t>
            </a:fld>
            <a:endParaRPr lang="en-US"/>
          </a:p>
        </p:txBody>
      </p:sp>
    </p:spTree>
    <p:extLst>
      <p:ext uri="{BB962C8B-B14F-4D97-AF65-F5344CB8AC3E}">
        <p14:creationId xmlns:p14="http://schemas.microsoft.com/office/powerpoint/2010/main" val="1401907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animation</a:t>
            </a:r>
          </a:p>
        </p:txBody>
      </p:sp>
      <p:sp>
        <p:nvSpPr>
          <p:cNvPr id="4" name="Slide Number Placeholder 3"/>
          <p:cNvSpPr>
            <a:spLocks noGrp="1"/>
          </p:cNvSpPr>
          <p:nvPr>
            <p:ph type="sldNum" sz="quarter" idx="5"/>
          </p:nvPr>
        </p:nvSpPr>
        <p:spPr/>
        <p:txBody>
          <a:bodyPr/>
          <a:lstStyle/>
          <a:p>
            <a:fld id="{A2430F75-B5EC-044F-A636-30352D0A1350}" type="slidenum">
              <a:rPr lang="en-US" smtClean="0"/>
              <a:t>25</a:t>
            </a:fld>
            <a:endParaRPr lang="en-US"/>
          </a:p>
        </p:txBody>
      </p:sp>
    </p:spTree>
    <p:extLst>
      <p:ext uri="{BB962C8B-B14F-4D97-AF65-F5344CB8AC3E}">
        <p14:creationId xmlns:p14="http://schemas.microsoft.com/office/powerpoint/2010/main" val="181010984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4.png"/><Relationship Id="rId7" Type="http://schemas.openxmlformats.org/officeDocument/2006/relationships/image" Target="../media/image12.tiff"/><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tiff"/><Relationship Id="rId5" Type="http://schemas.openxmlformats.org/officeDocument/2006/relationships/image" Target="../media/image17.png"/><Relationship Id="rId4"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NM Title Slide White">
    <p:bg>
      <p:bgPr>
        <a:solidFill>
          <a:schemeClr val="bg1"/>
        </a:solidFill>
        <a:effectLst/>
      </p:bgPr>
    </p:bg>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email">
            <a:alphaModFix amt="39000"/>
            <a:extLst>
              <a:ext uri="{28A0092B-C50C-407E-A947-70E740481C1C}">
                <a14:useLocalDpi xmlns:a14="http://schemas.microsoft.com/office/drawing/2010/main"/>
              </a:ext>
            </a:extLst>
          </a:blip>
          <a:srcRect b="-666"/>
          <a:stretch/>
        </p:blipFill>
        <p:spPr>
          <a:xfrm>
            <a:off x="5674179" y="2915630"/>
            <a:ext cx="3469822" cy="2931937"/>
          </a:xfrm>
          <a:prstGeom prst="rect">
            <a:avLst/>
          </a:prstGeom>
        </p:spPr>
      </p:pic>
      <p:sp>
        <p:nvSpPr>
          <p:cNvPr id="27" name="Rectangle 26"/>
          <p:cNvSpPr/>
          <p:nvPr userDrawn="1"/>
        </p:nvSpPr>
        <p:spPr>
          <a:xfrm>
            <a:off x="0" y="1228439"/>
            <a:ext cx="9144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p:cNvSpPr/>
          <p:nvPr userDrawn="1"/>
        </p:nvSpPr>
        <p:spPr>
          <a:xfrm>
            <a:off x="5674180" y="0"/>
            <a:ext cx="1967594"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Subtitle 2"/>
          <p:cNvSpPr txBox="1">
            <a:spLocks/>
          </p:cNvSpPr>
          <p:nvPr userDrawn="1"/>
        </p:nvSpPr>
        <p:spPr>
          <a:xfrm>
            <a:off x="516920" y="5567486"/>
            <a:ext cx="4695998" cy="353125"/>
          </a:xfrm>
          <a:prstGeom prst="rect">
            <a:avLst/>
          </a:prstGeom>
        </p:spPr>
        <p:txBody>
          <a:bodyPr vert="horz" lIns="91440" tIns="45720" rIns="91440" bIns="45720" rtlCol="0">
            <a:normAutofit/>
          </a:bodyPr>
          <a:lstStyle>
            <a:lvl1pPr marL="0" indent="0" algn="l" defTabSz="685766" rtl="0" eaLnBrk="1" latinLnBrk="0" hangingPunct="1">
              <a:lnSpc>
                <a:spcPct val="90000"/>
              </a:lnSpc>
              <a:spcBef>
                <a:spcPts val="900"/>
              </a:spcBef>
              <a:spcAft>
                <a:spcPts val="150"/>
              </a:spcAft>
              <a:buClr>
                <a:srgbClr val="00B0F0"/>
              </a:buClr>
              <a:buSzPct val="100000"/>
              <a:buFont typeface="Calibri" panose="020F0502020204030204" pitchFamily="34" charset="0"/>
              <a:buNone/>
              <a:defRPr sz="1600" kern="1200" cap="none" spc="150" baseline="0">
                <a:solidFill>
                  <a:schemeClr val="tx1"/>
                </a:solidFill>
                <a:latin typeface="Garamond" charset="0"/>
                <a:ea typeface="Garamond" charset="0"/>
                <a:cs typeface="Garamond" charset="0"/>
              </a:defRPr>
            </a:lvl1pPr>
            <a:lvl2pPr marL="342875" indent="0" algn="ctr" defTabSz="685766" rtl="0" eaLnBrk="1" latinLnBrk="0" hangingPunct="1">
              <a:lnSpc>
                <a:spcPct val="90000"/>
              </a:lnSpc>
              <a:spcBef>
                <a:spcPts val="150"/>
              </a:spcBef>
              <a:spcAft>
                <a:spcPts val="300"/>
              </a:spcAft>
              <a:buClr>
                <a:srgbClr val="00B0F0"/>
              </a:buClr>
              <a:buFont typeface="Calibri" pitchFamily="34" charset="0"/>
              <a:buNone/>
              <a:defRPr sz="1800" kern="1200">
                <a:solidFill>
                  <a:schemeClr val="bg2">
                    <a:lumMod val="25000"/>
                  </a:schemeClr>
                </a:solidFill>
                <a:latin typeface="Garamond" charset="0"/>
                <a:ea typeface="Garamond" charset="0"/>
                <a:cs typeface="Garamond" charset="0"/>
              </a:defRPr>
            </a:lvl2pPr>
            <a:lvl3pPr marL="685749" indent="0" algn="ctr" defTabSz="685766" rtl="0" eaLnBrk="1" latinLnBrk="0" hangingPunct="1">
              <a:lnSpc>
                <a:spcPct val="90000"/>
              </a:lnSpc>
              <a:spcBef>
                <a:spcPts val="150"/>
              </a:spcBef>
              <a:spcAft>
                <a:spcPts val="300"/>
              </a:spcAft>
              <a:buClr>
                <a:srgbClr val="00B0F0"/>
              </a:buClr>
              <a:buFont typeface="Calibri" pitchFamily="34" charset="0"/>
              <a:buNone/>
              <a:defRPr sz="1800" kern="1200">
                <a:solidFill>
                  <a:schemeClr val="bg2">
                    <a:lumMod val="25000"/>
                  </a:schemeClr>
                </a:solidFill>
                <a:latin typeface="Garamond" charset="0"/>
                <a:ea typeface="Garamond" charset="0"/>
                <a:cs typeface="Garamond" charset="0"/>
              </a:defRPr>
            </a:lvl3pPr>
            <a:lvl4pPr marL="1028624" indent="0" algn="ctr" defTabSz="685766" rtl="0" eaLnBrk="1" latinLnBrk="0" hangingPunct="1">
              <a:lnSpc>
                <a:spcPct val="90000"/>
              </a:lnSpc>
              <a:spcBef>
                <a:spcPts val="150"/>
              </a:spcBef>
              <a:spcAft>
                <a:spcPts val="300"/>
              </a:spcAft>
              <a:buClr>
                <a:srgbClr val="00B0F0"/>
              </a:buClr>
              <a:buFont typeface="Calibri" pitchFamily="34" charset="0"/>
              <a:buNone/>
              <a:defRPr sz="1500" kern="1200">
                <a:solidFill>
                  <a:schemeClr val="bg2">
                    <a:lumMod val="25000"/>
                  </a:schemeClr>
                </a:solidFill>
                <a:latin typeface="Garamond" charset="0"/>
                <a:ea typeface="Garamond" charset="0"/>
                <a:cs typeface="Garamond" charset="0"/>
              </a:defRPr>
            </a:lvl4pPr>
            <a:lvl5pPr marL="1371498" indent="0" algn="ctr" defTabSz="685766" rtl="0" eaLnBrk="1" latinLnBrk="0" hangingPunct="1">
              <a:lnSpc>
                <a:spcPct val="90000"/>
              </a:lnSpc>
              <a:spcBef>
                <a:spcPts val="150"/>
              </a:spcBef>
              <a:spcAft>
                <a:spcPts val="300"/>
              </a:spcAft>
              <a:buClr>
                <a:srgbClr val="00B0F0"/>
              </a:buClr>
              <a:buFont typeface="Calibri" pitchFamily="34" charset="0"/>
              <a:buNone/>
              <a:defRPr sz="1500" kern="1200">
                <a:solidFill>
                  <a:schemeClr val="bg2">
                    <a:lumMod val="25000"/>
                  </a:schemeClr>
                </a:solidFill>
                <a:latin typeface="Garamond" charset="0"/>
                <a:ea typeface="Garamond" charset="0"/>
                <a:cs typeface="Garamond" charset="0"/>
              </a:defRPr>
            </a:lvl5pPr>
            <a:lvl6pPr marL="1714373" indent="0" algn="ctr" defTabSz="685766" rtl="0" eaLnBrk="1" latinLnBrk="0" hangingPunct="1">
              <a:lnSpc>
                <a:spcPct val="90000"/>
              </a:lnSpc>
              <a:spcBef>
                <a:spcPts val="150"/>
              </a:spcBef>
              <a:spcAft>
                <a:spcPts val="300"/>
              </a:spcAft>
              <a:buClr>
                <a:schemeClr val="accent1"/>
              </a:buClr>
              <a:buFont typeface="Calibri" pitchFamily="34" charset="0"/>
              <a:buNone/>
              <a:defRPr sz="1500" kern="1200">
                <a:solidFill>
                  <a:schemeClr val="tx1">
                    <a:lumMod val="75000"/>
                    <a:lumOff val="25000"/>
                  </a:schemeClr>
                </a:solidFill>
                <a:latin typeface="+mn-lt"/>
                <a:ea typeface="+mn-ea"/>
                <a:cs typeface="+mn-cs"/>
              </a:defRPr>
            </a:lvl6pPr>
            <a:lvl7pPr marL="2057246" indent="0" algn="ctr" defTabSz="685766" rtl="0" eaLnBrk="1" latinLnBrk="0" hangingPunct="1">
              <a:lnSpc>
                <a:spcPct val="90000"/>
              </a:lnSpc>
              <a:spcBef>
                <a:spcPts val="150"/>
              </a:spcBef>
              <a:spcAft>
                <a:spcPts val="300"/>
              </a:spcAft>
              <a:buClr>
                <a:schemeClr val="accent1"/>
              </a:buClr>
              <a:buFont typeface="Calibri" pitchFamily="34" charset="0"/>
              <a:buNone/>
              <a:defRPr sz="1500" kern="1200">
                <a:solidFill>
                  <a:schemeClr val="tx1">
                    <a:lumMod val="75000"/>
                    <a:lumOff val="25000"/>
                  </a:schemeClr>
                </a:solidFill>
                <a:latin typeface="+mn-lt"/>
                <a:ea typeface="+mn-ea"/>
                <a:cs typeface="+mn-cs"/>
              </a:defRPr>
            </a:lvl7pPr>
            <a:lvl8pPr marL="2400120" indent="0" algn="ctr" defTabSz="685766" rtl="0" eaLnBrk="1" latinLnBrk="0" hangingPunct="1">
              <a:lnSpc>
                <a:spcPct val="90000"/>
              </a:lnSpc>
              <a:spcBef>
                <a:spcPts val="150"/>
              </a:spcBef>
              <a:spcAft>
                <a:spcPts val="300"/>
              </a:spcAft>
              <a:buClr>
                <a:schemeClr val="accent1"/>
              </a:buClr>
              <a:buFont typeface="Calibri" pitchFamily="34" charset="0"/>
              <a:buNone/>
              <a:defRPr sz="1500" kern="1200">
                <a:solidFill>
                  <a:schemeClr val="tx1">
                    <a:lumMod val="75000"/>
                    <a:lumOff val="25000"/>
                  </a:schemeClr>
                </a:solidFill>
                <a:latin typeface="+mn-lt"/>
                <a:ea typeface="+mn-ea"/>
                <a:cs typeface="+mn-cs"/>
              </a:defRPr>
            </a:lvl8pPr>
            <a:lvl9pPr marL="2742995" indent="0" algn="ctr" defTabSz="685766" rtl="0" eaLnBrk="1" latinLnBrk="0" hangingPunct="1">
              <a:lnSpc>
                <a:spcPct val="90000"/>
              </a:lnSpc>
              <a:spcBef>
                <a:spcPts val="150"/>
              </a:spcBef>
              <a:spcAft>
                <a:spcPts val="300"/>
              </a:spcAft>
              <a:buClr>
                <a:schemeClr val="accent1"/>
              </a:buClr>
              <a:buFont typeface="Calibri" pitchFamily="34" charset="0"/>
              <a:buNone/>
              <a:defRPr sz="1500" kern="1200">
                <a:solidFill>
                  <a:schemeClr val="tx1">
                    <a:lumMod val="75000"/>
                    <a:lumOff val="25000"/>
                  </a:schemeClr>
                </a:solidFill>
                <a:latin typeface="+mn-lt"/>
                <a:ea typeface="+mn-ea"/>
                <a:cs typeface="+mn-cs"/>
              </a:defRPr>
            </a:lvl9pPr>
          </a:lstStyle>
          <a:p>
            <a:r>
              <a:rPr lang="en-US"/>
              <a:t>Click to edit master subtitle style</a:t>
            </a:r>
            <a:endParaRPr lang="en-US" dirty="0"/>
          </a:p>
        </p:txBody>
      </p:sp>
      <p:pic>
        <p:nvPicPr>
          <p:cNvPr id="34" name="Picture 33"/>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5893746" y="388060"/>
            <a:ext cx="1569767" cy="606255"/>
          </a:xfrm>
          <a:prstGeom prst="rect">
            <a:avLst/>
          </a:prstGeom>
          <a:noFill/>
          <a:ln>
            <a:noFill/>
          </a:ln>
        </p:spPr>
      </p:pic>
      <p:sp>
        <p:nvSpPr>
          <p:cNvPr id="35" name="Rectangle 34"/>
          <p:cNvSpPr/>
          <p:nvPr userDrawn="1"/>
        </p:nvSpPr>
        <p:spPr>
          <a:xfrm>
            <a:off x="1" y="1228439"/>
            <a:ext cx="152348" cy="1690255"/>
          </a:xfrm>
          <a:prstGeom prst="rect">
            <a:avLst/>
          </a:prstGeom>
          <a:solidFill>
            <a:schemeClr val="accent4">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TextBox 35"/>
          <p:cNvSpPr txBox="1"/>
          <p:nvPr userDrawn="1"/>
        </p:nvSpPr>
        <p:spPr>
          <a:xfrm>
            <a:off x="525308" y="5336654"/>
            <a:ext cx="1668780" cy="230832"/>
          </a:xfrm>
          <a:prstGeom prst="rect">
            <a:avLst/>
          </a:prstGeom>
          <a:noFill/>
        </p:spPr>
        <p:txBody>
          <a:bodyPr wrap="square" rtlCol="0">
            <a:spAutoFit/>
          </a:bodyPr>
          <a:lstStyle/>
          <a:p>
            <a:r>
              <a:rPr lang="en-US" sz="900" i="1" spc="225" dirty="0">
                <a:solidFill>
                  <a:srgbClr val="00ACD9"/>
                </a:solidFill>
              </a:rPr>
              <a:t>PRESENTED BY</a:t>
            </a:r>
          </a:p>
        </p:txBody>
      </p:sp>
      <p:pic>
        <p:nvPicPr>
          <p:cNvPr id="37" name="Picture 3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591934" y="5934370"/>
            <a:ext cx="7049838" cy="36576"/>
          </a:xfrm>
          <a:prstGeom prst="rect">
            <a:avLst/>
          </a:prstGeom>
        </p:spPr>
      </p:pic>
      <p:sp>
        <p:nvSpPr>
          <p:cNvPr id="13" name="Title 1"/>
          <p:cNvSpPr>
            <a:spLocks noGrp="1"/>
          </p:cNvSpPr>
          <p:nvPr>
            <p:ph type="ctrTitle" hasCustomPrompt="1"/>
          </p:nvPr>
        </p:nvSpPr>
        <p:spPr>
          <a:xfrm>
            <a:off x="515761" y="1228439"/>
            <a:ext cx="4642658" cy="1690255"/>
          </a:xfrm>
        </p:spPr>
        <p:txBody>
          <a:bodyPr anchor="ctr">
            <a:normAutofit/>
          </a:bodyPr>
          <a:lstStyle>
            <a:lvl1pPr algn="l">
              <a:lnSpc>
                <a:spcPts val="2775"/>
              </a:lnSpc>
              <a:defRPr sz="2700" spc="23" baseline="0">
                <a:solidFill>
                  <a:schemeClr val="bg1"/>
                </a:solidFill>
              </a:defRPr>
            </a:lvl1pPr>
          </a:lstStyle>
          <a:p>
            <a:r>
              <a:rPr lang="en-US" dirty="0"/>
              <a:t>CLICK TO EDIT MASTER TITLE STYLE</a:t>
            </a:r>
          </a:p>
        </p:txBody>
      </p:sp>
      <p:sp>
        <p:nvSpPr>
          <p:cNvPr id="15" name="Date Placeholder 3"/>
          <p:cNvSpPr>
            <a:spLocks noGrp="1"/>
          </p:cNvSpPr>
          <p:nvPr>
            <p:ph type="dt" sz="half" idx="10"/>
          </p:nvPr>
        </p:nvSpPr>
        <p:spPr>
          <a:xfrm>
            <a:off x="48713" y="6583680"/>
            <a:ext cx="543222" cy="274320"/>
          </a:xfrm>
        </p:spPr>
        <p:txBody>
          <a:bodyPr/>
          <a:lstStyle>
            <a:lvl1pPr>
              <a:defRPr>
                <a:solidFill>
                  <a:schemeClr val="bg1">
                    <a:lumMod val="50000"/>
                  </a:schemeClr>
                </a:solidFill>
              </a:defRPr>
            </a:lvl1pPr>
          </a:lstStyle>
          <a:p>
            <a:fld id="{84A6BEF6-8B5D-3A41-931E-E68E91FD74C0}" type="datetime1">
              <a:rPr lang="en-US" smtClean="0"/>
              <a:t>9/3/20</a:t>
            </a:fld>
            <a:endParaRPr lang="en-US" dirty="0"/>
          </a:p>
        </p:txBody>
      </p:sp>
      <p:sp>
        <p:nvSpPr>
          <p:cNvPr id="16" name="Footer Placeholder 4"/>
          <p:cNvSpPr>
            <a:spLocks noGrp="1"/>
          </p:cNvSpPr>
          <p:nvPr>
            <p:ph type="ftr" sz="quarter" idx="11"/>
          </p:nvPr>
        </p:nvSpPr>
        <p:spPr>
          <a:xfrm>
            <a:off x="5674180" y="6583680"/>
            <a:ext cx="1967594" cy="270111"/>
          </a:xfrm>
        </p:spPr>
        <p:txBody>
          <a:bodyPr/>
          <a:lstStyle/>
          <a:p>
            <a:endParaRPr lang="en-US" dirty="0"/>
          </a:p>
        </p:txBody>
      </p:sp>
      <p:pic>
        <p:nvPicPr>
          <p:cNvPr id="24" name="Picture 23"/>
          <p:cNvPicPr>
            <a:picLocks noChangeAspect="1"/>
          </p:cNvPicPr>
          <p:nvPr userDrawn="1"/>
        </p:nvPicPr>
        <p:blipFill>
          <a:blip r:embed="rId5"/>
          <a:stretch>
            <a:fillRect/>
          </a:stretch>
        </p:blipFill>
        <p:spPr>
          <a:xfrm>
            <a:off x="8502728" y="5905676"/>
            <a:ext cx="447351" cy="129622"/>
          </a:xfrm>
          <a:prstGeom prst="rect">
            <a:avLst/>
          </a:prstGeom>
          <a:noFill/>
          <a:ln>
            <a:noFill/>
          </a:ln>
        </p:spPr>
      </p:pic>
      <p:pic>
        <p:nvPicPr>
          <p:cNvPr id="25" name="Picture 2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7799528" y="5880651"/>
            <a:ext cx="610223" cy="153757"/>
          </a:xfrm>
          <a:prstGeom prst="rect">
            <a:avLst/>
          </a:prstGeom>
          <a:noFill/>
          <a:ln>
            <a:noFill/>
          </a:ln>
        </p:spPr>
      </p:pic>
      <p:sp>
        <p:nvSpPr>
          <p:cNvPr id="26" name="TextBox 25"/>
          <p:cNvSpPr txBox="1"/>
          <p:nvPr userDrawn="1"/>
        </p:nvSpPr>
        <p:spPr>
          <a:xfrm>
            <a:off x="7695526" y="6094148"/>
            <a:ext cx="1399922" cy="598625"/>
          </a:xfrm>
          <a:prstGeom prst="rect">
            <a:avLst/>
          </a:prstGeom>
          <a:noFill/>
        </p:spPr>
        <p:txBody>
          <a:bodyPr wrap="square" rtlCol="0">
            <a:spAutoFit/>
          </a:bodyPr>
          <a:lstStyle/>
          <a:p>
            <a:pPr algn="ctr"/>
            <a:r>
              <a:rPr lang="en-US" sz="470" b="0" i="0" u="none" strike="noStrike" kern="1200" dirty="0">
                <a:solidFill>
                  <a:schemeClr val="tx1"/>
                </a:solidFill>
                <a:effectLst/>
                <a:latin typeface="+mn-lt"/>
                <a:ea typeface="+mn-ea"/>
                <a:cs typeface="+mn-cs"/>
              </a:rPr>
              <a:t>Sandia National Laboratories is a </a:t>
            </a:r>
            <a:r>
              <a:rPr lang="en-US" sz="470" b="0" i="0" u="none" strike="noStrike" kern="1200" dirty="0" err="1">
                <a:solidFill>
                  <a:schemeClr val="tx1"/>
                </a:solidFill>
                <a:effectLst/>
                <a:latin typeface="+mn-lt"/>
                <a:ea typeface="+mn-ea"/>
                <a:cs typeface="+mn-cs"/>
              </a:rPr>
              <a:t>multimission</a:t>
            </a:r>
            <a:r>
              <a:rPr lang="en-US" sz="470" b="0" i="0" u="none" strike="noStrike"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470" dirty="0">
              <a:solidFill>
                <a:schemeClr val="tx1"/>
              </a:solidFill>
            </a:endParaRPr>
          </a:p>
        </p:txBody>
      </p:sp>
      <p:sp>
        <p:nvSpPr>
          <p:cNvPr id="31" name="Rectangle 30"/>
          <p:cNvSpPr/>
          <p:nvPr userDrawn="1"/>
        </p:nvSpPr>
        <p:spPr>
          <a:xfrm>
            <a:off x="5674180" y="1363919"/>
            <a:ext cx="1967594" cy="142101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Rectangle 37"/>
          <p:cNvSpPr/>
          <p:nvPr userDrawn="1"/>
        </p:nvSpPr>
        <p:spPr>
          <a:xfrm>
            <a:off x="616709" y="2915765"/>
            <a:ext cx="1596581" cy="854130"/>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9" name="Rectangle 38"/>
          <p:cNvSpPr/>
          <p:nvPr userDrawn="1"/>
        </p:nvSpPr>
        <p:spPr>
          <a:xfrm>
            <a:off x="3095870" y="2915765"/>
            <a:ext cx="2578305" cy="854130"/>
          </a:xfrm>
          <a:prstGeom prst="rect">
            <a:avLst/>
          </a:prstGeom>
          <a:blipFill>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0" name="Rectangle 39"/>
          <p:cNvSpPr/>
          <p:nvPr userDrawn="1"/>
        </p:nvSpPr>
        <p:spPr>
          <a:xfrm>
            <a:off x="2205541" y="2915765"/>
            <a:ext cx="1216895" cy="854131"/>
          </a:xfrm>
          <a:prstGeom prst="rect">
            <a:avLst/>
          </a:prstGeom>
          <a:blipFill>
            <a:blip r:embed="rId10"/>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NM Title Slide White">
    <p:bg>
      <p:bgPr>
        <a:solidFill>
          <a:schemeClr val="bg1"/>
        </a:solidFill>
        <a:effectLst/>
      </p:bgPr>
    </p:bg>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email">
            <a:alphaModFix amt="39000"/>
            <a:extLst>
              <a:ext uri="{28A0092B-C50C-407E-A947-70E740481C1C}">
                <a14:useLocalDpi xmlns:a14="http://schemas.microsoft.com/office/drawing/2010/main"/>
              </a:ext>
            </a:extLst>
          </a:blip>
          <a:srcRect b="-666"/>
          <a:stretch/>
        </p:blipFill>
        <p:spPr>
          <a:xfrm>
            <a:off x="5674179" y="2915630"/>
            <a:ext cx="3469822" cy="2931937"/>
          </a:xfrm>
          <a:prstGeom prst="rect">
            <a:avLst/>
          </a:prstGeom>
        </p:spPr>
      </p:pic>
      <p:sp>
        <p:nvSpPr>
          <p:cNvPr id="27" name="Rectangle 26"/>
          <p:cNvSpPr/>
          <p:nvPr userDrawn="1"/>
        </p:nvSpPr>
        <p:spPr>
          <a:xfrm>
            <a:off x="0" y="2079039"/>
            <a:ext cx="9144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p:cNvSpPr/>
          <p:nvPr userDrawn="1"/>
        </p:nvSpPr>
        <p:spPr>
          <a:xfrm>
            <a:off x="5674180" y="0"/>
            <a:ext cx="1967594"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Subtitle 2"/>
          <p:cNvSpPr txBox="1">
            <a:spLocks/>
          </p:cNvSpPr>
          <p:nvPr userDrawn="1"/>
        </p:nvSpPr>
        <p:spPr>
          <a:xfrm>
            <a:off x="645687" y="5261467"/>
            <a:ext cx="4550994" cy="1431306"/>
          </a:xfrm>
          <a:prstGeom prst="rect">
            <a:avLst/>
          </a:prstGeom>
        </p:spPr>
        <p:txBody>
          <a:bodyPr vert="horz" lIns="91440" tIns="45720" rIns="91440" bIns="45720" rtlCol="0">
            <a:normAutofit/>
          </a:bodyPr>
          <a:lstStyle>
            <a:lvl1pPr marL="0" indent="0" algn="l" defTabSz="685766" rtl="0" eaLnBrk="1" latinLnBrk="0" hangingPunct="1">
              <a:lnSpc>
                <a:spcPct val="90000"/>
              </a:lnSpc>
              <a:spcBef>
                <a:spcPts val="900"/>
              </a:spcBef>
              <a:spcAft>
                <a:spcPts val="150"/>
              </a:spcAft>
              <a:buClr>
                <a:srgbClr val="00B0F0"/>
              </a:buClr>
              <a:buSzPct val="100000"/>
              <a:buFont typeface="Calibri" panose="020F0502020204030204" pitchFamily="34" charset="0"/>
              <a:buNone/>
              <a:defRPr sz="1600" kern="1200" cap="none" spc="150" baseline="0">
                <a:solidFill>
                  <a:schemeClr val="tx1"/>
                </a:solidFill>
                <a:latin typeface="Garamond" charset="0"/>
                <a:ea typeface="Garamond" charset="0"/>
                <a:cs typeface="Garamond" charset="0"/>
              </a:defRPr>
            </a:lvl1pPr>
            <a:lvl2pPr marL="342875" indent="0" algn="ctr" defTabSz="685766" rtl="0" eaLnBrk="1" latinLnBrk="0" hangingPunct="1">
              <a:lnSpc>
                <a:spcPct val="90000"/>
              </a:lnSpc>
              <a:spcBef>
                <a:spcPts val="150"/>
              </a:spcBef>
              <a:spcAft>
                <a:spcPts val="300"/>
              </a:spcAft>
              <a:buClr>
                <a:srgbClr val="00B0F0"/>
              </a:buClr>
              <a:buFont typeface="Calibri" pitchFamily="34" charset="0"/>
              <a:buNone/>
              <a:defRPr sz="1800" kern="1200">
                <a:solidFill>
                  <a:schemeClr val="bg2">
                    <a:lumMod val="25000"/>
                  </a:schemeClr>
                </a:solidFill>
                <a:latin typeface="Garamond" charset="0"/>
                <a:ea typeface="Garamond" charset="0"/>
                <a:cs typeface="Garamond" charset="0"/>
              </a:defRPr>
            </a:lvl2pPr>
            <a:lvl3pPr marL="685749" indent="0" algn="ctr" defTabSz="685766" rtl="0" eaLnBrk="1" latinLnBrk="0" hangingPunct="1">
              <a:lnSpc>
                <a:spcPct val="90000"/>
              </a:lnSpc>
              <a:spcBef>
                <a:spcPts val="150"/>
              </a:spcBef>
              <a:spcAft>
                <a:spcPts val="300"/>
              </a:spcAft>
              <a:buClr>
                <a:srgbClr val="00B0F0"/>
              </a:buClr>
              <a:buFont typeface="Calibri" pitchFamily="34" charset="0"/>
              <a:buNone/>
              <a:defRPr sz="1800" kern="1200">
                <a:solidFill>
                  <a:schemeClr val="bg2">
                    <a:lumMod val="25000"/>
                  </a:schemeClr>
                </a:solidFill>
                <a:latin typeface="Garamond" charset="0"/>
                <a:ea typeface="Garamond" charset="0"/>
                <a:cs typeface="Garamond" charset="0"/>
              </a:defRPr>
            </a:lvl3pPr>
            <a:lvl4pPr marL="1028624" indent="0" algn="ctr" defTabSz="685766" rtl="0" eaLnBrk="1" latinLnBrk="0" hangingPunct="1">
              <a:lnSpc>
                <a:spcPct val="90000"/>
              </a:lnSpc>
              <a:spcBef>
                <a:spcPts val="150"/>
              </a:spcBef>
              <a:spcAft>
                <a:spcPts val="300"/>
              </a:spcAft>
              <a:buClr>
                <a:srgbClr val="00B0F0"/>
              </a:buClr>
              <a:buFont typeface="Calibri" pitchFamily="34" charset="0"/>
              <a:buNone/>
              <a:defRPr sz="1500" kern="1200">
                <a:solidFill>
                  <a:schemeClr val="bg2">
                    <a:lumMod val="25000"/>
                  </a:schemeClr>
                </a:solidFill>
                <a:latin typeface="Garamond" charset="0"/>
                <a:ea typeface="Garamond" charset="0"/>
                <a:cs typeface="Garamond" charset="0"/>
              </a:defRPr>
            </a:lvl4pPr>
            <a:lvl5pPr marL="1371498" indent="0" algn="ctr" defTabSz="685766" rtl="0" eaLnBrk="1" latinLnBrk="0" hangingPunct="1">
              <a:lnSpc>
                <a:spcPct val="90000"/>
              </a:lnSpc>
              <a:spcBef>
                <a:spcPts val="150"/>
              </a:spcBef>
              <a:spcAft>
                <a:spcPts val="300"/>
              </a:spcAft>
              <a:buClr>
                <a:srgbClr val="00B0F0"/>
              </a:buClr>
              <a:buFont typeface="Calibri" pitchFamily="34" charset="0"/>
              <a:buNone/>
              <a:defRPr sz="1500" kern="1200">
                <a:solidFill>
                  <a:schemeClr val="bg2">
                    <a:lumMod val="25000"/>
                  </a:schemeClr>
                </a:solidFill>
                <a:latin typeface="Garamond" charset="0"/>
                <a:ea typeface="Garamond" charset="0"/>
                <a:cs typeface="Garamond" charset="0"/>
              </a:defRPr>
            </a:lvl5pPr>
            <a:lvl6pPr marL="1714373" indent="0" algn="ctr" defTabSz="685766" rtl="0" eaLnBrk="1" latinLnBrk="0" hangingPunct="1">
              <a:lnSpc>
                <a:spcPct val="90000"/>
              </a:lnSpc>
              <a:spcBef>
                <a:spcPts val="150"/>
              </a:spcBef>
              <a:spcAft>
                <a:spcPts val="300"/>
              </a:spcAft>
              <a:buClr>
                <a:schemeClr val="accent1"/>
              </a:buClr>
              <a:buFont typeface="Calibri" pitchFamily="34" charset="0"/>
              <a:buNone/>
              <a:defRPr sz="1500" kern="1200">
                <a:solidFill>
                  <a:schemeClr val="tx1">
                    <a:lumMod val="75000"/>
                    <a:lumOff val="25000"/>
                  </a:schemeClr>
                </a:solidFill>
                <a:latin typeface="+mn-lt"/>
                <a:ea typeface="+mn-ea"/>
                <a:cs typeface="+mn-cs"/>
              </a:defRPr>
            </a:lvl6pPr>
            <a:lvl7pPr marL="2057246" indent="0" algn="ctr" defTabSz="685766" rtl="0" eaLnBrk="1" latinLnBrk="0" hangingPunct="1">
              <a:lnSpc>
                <a:spcPct val="90000"/>
              </a:lnSpc>
              <a:spcBef>
                <a:spcPts val="150"/>
              </a:spcBef>
              <a:spcAft>
                <a:spcPts val="300"/>
              </a:spcAft>
              <a:buClr>
                <a:schemeClr val="accent1"/>
              </a:buClr>
              <a:buFont typeface="Calibri" pitchFamily="34" charset="0"/>
              <a:buNone/>
              <a:defRPr sz="1500" kern="1200">
                <a:solidFill>
                  <a:schemeClr val="tx1">
                    <a:lumMod val="75000"/>
                    <a:lumOff val="25000"/>
                  </a:schemeClr>
                </a:solidFill>
                <a:latin typeface="+mn-lt"/>
                <a:ea typeface="+mn-ea"/>
                <a:cs typeface="+mn-cs"/>
              </a:defRPr>
            </a:lvl7pPr>
            <a:lvl8pPr marL="2400120" indent="0" algn="ctr" defTabSz="685766" rtl="0" eaLnBrk="1" latinLnBrk="0" hangingPunct="1">
              <a:lnSpc>
                <a:spcPct val="90000"/>
              </a:lnSpc>
              <a:spcBef>
                <a:spcPts val="150"/>
              </a:spcBef>
              <a:spcAft>
                <a:spcPts val="300"/>
              </a:spcAft>
              <a:buClr>
                <a:schemeClr val="accent1"/>
              </a:buClr>
              <a:buFont typeface="Calibri" pitchFamily="34" charset="0"/>
              <a:buNone/>
              <a:defRPr sz="1500" kern="1200">
                <a:solidFill>
                  <a:schemeClr val="tx1">
                    <a:lumMod val="75000"/>
                    <a:lumOff val="25000"/>
                  </a:schemeClr>
                </a:solidFill>
                <a:latin typeface="+mn-lt"/>
                <a:ea typeface="+mn-ea"/>
                <a:cs typeface="+mn-cs"/>
              </a:defRPr>
            </a:lvl8pPr>
            <a:lvl9pPr marL="2742995" indent="0" algn="ctr" defTabSz="685766" rtl="0" eaLnBrk="1" latinLnBrk="0" hangingPunct="1">
              <a:lnSpc>
                <a:spcPct val="90000"/>
              </a:lnSpc>
              <a:spcBef>
                <a:spcPts val="150"/>
              </a:spcBef>
              <a:spcAft>
                <a:spcPts val="300"/>
              </a:spcAft>
              <a:buClr>
                <a:schemeClr val="accent1"/>
              </a:buClr>
              <a:buFont typeface="Calibri" pitchFamily="34" charset="0"/>
              <a:buNone/>
              <a:defRPr sz="1500" kern="1200">
                <a:solidFill>
                  <a:schemeClr val="tx1">
                    <a:lumMod val="75000"/>
                    <a:lumOff val="25000"/>
                  </a:schemeClr>
                </a:solidFill>
                <a:latin typeface="+mn-lt"/>
                <a:ea typeface="+mn-ea"/>
                <a:cs typeface="+mn-cs"/>
              </a:defRPr>
            </a:lvl9pPr>
          </a:lstStyle>
          <a:p>
            <a:pPr>
              <a:lnSpc>
                <a:spcPct val="100000"/>
              </a:lnSpc>
            </a:pPr>
            <a:r>
              <a:rPr lang="en-US" sz="1400" dirty="0"/>
              <a:t>K. Morris</a:t>
            </a:r>
            <a:r>
              <a:rPr lang="en-US" sz="1400" baseline="30000" dirty="0"/>
              <a:t>1</a:t>
            </a:r>
            <a:r>
              <a:rPr lang="en-US" sz="1400" dirty="0"/>
              <a:t>, C. Snook</a:t>
            </a:r>
            <a:r>
              <a:rPr lang="en-US" sz="1400" baseline="30000" dirty="0"/>
              <a:t>2</a:t>
            </a:r>
            <a:r>
              <a:rPr lang="en-US" sz="1400" dirty="0"/>
              <a:t>, T.S. Hoang</a:t>
            </a:r>
            <a:r>
              <a:rPr lang="en-US" sz="1400" baseline="30000" dirty="0"/>
              <a:t>2</a:t>
            </a:r>
            <a:r>
              <a:rPr lang="en-US" sz="1400" dirty="0"/>
              <a:t>, </a:t>
            </a:r>
          </a:p>
          <a:p>
            <a:pPr>
              <a:lnSpc>
                <a:spcPct val="100000"/>
              </a:lnSpc>
            </a:pPr>
            <a:r>
              <a:rPr lang="en-US" sz="1400" dirty="0"/>
              <a:t>G. Hulette</a:t>
            </a:r>
            <a:r>
              <a:rPr lang="en-US" sz="1400" baseline="30000" dirty="0"/>
              <a:t>1</a:t>
            </a:r>
            <a:r>
              <a:rPr lang="en-US" sz="1400" dirty="0"/>
              <a:t>, R. Armstrong</a:t>
            </a:r>
            <a:r>
              <a:rPr lang="en-US" sz="1400" baseline="30000" dirty="0"/>
              <a:t>1</a:t>
            </a:r>
            <a:r>
              <a:rPr lang="en-US" sz="1400" dirty="0"/>
              <a:t>, and M. Butler</a:t>
            </a:r>
            <a:r>
              <a:rPr lang="en-US" sz="1400" baseline="30000" dirty="0"/>
              <a:t>2</a:t>
            </a:r>
          </a:p>
          <a:p>
            <a:pPr>
              <a:lnSpc>
                <a:spcPct val="100000"/>
              </a:lnSpc>
            </a:pPr>
            <a:r>
              <a:rPr lang="en-US" sz="1400" dirty="0"/>
              <a:t>[1] Sandia National Laboratories</a:t>
            </a:r>
          </a:p>
          <a:p>
            <a:pPr>
              <a:lnSpc>
                <a:spcPct val="100000"/>
              </a:lnSpc>
            </a:pPr>
            <a:r>
              <a:rPr lang="en-US" sz="1400" dirty="0"/>
              <a:t>[2] Southampton University</a:t>
            </a:r>
          </a:p>
        </p:txBody>
      </p:sp>
      <p:pic>
        <p:nvPicPr>
          <p:cNvPr id="34" name="Picture 33"/>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5893746" y="388060"/>
            <a:ext cx="1569767" cy="606255"/>
          </a:xfrm>
          <a:prstGeom prst="rect">
            <a:avLst/>
          </a:prstGeom>
          <a:noFill/>
          <a:ln>
            <a:noFill/>
          </a:ln>
        </p:spPr>
      </p:pic>
      <p:sp>
        <p:nvSpPr>
          <p:cNvPr id="35" name="Rectangle 34"/>
          <p:cNvSpPr/>
          <p:nvPr userDrawn="1"/>
        </p:nvSpPr>
        <p:spPr>
          <a:xfrm>
            <a:off x="1" y="2079039"/>
            <a:ext cx="152348" cy="1690255"/>
          </a:xfrm>
          <a:prstGeom prst="rect">
            <a:avLst/>
          </a:prstGeom>
          <a:solidFill>
            <a:schemeClr val="accent4">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TextBox 35"/>
          <p:cNvSpPr txBox="1"/>
          <p:nvPr userDrawn="1"/>
        </p:nvSpPr>
        <p:spPr>
          <a:xfrm>
            <a:off x="701149" y="4884499"/>
            <a:ext cx="1602154" cy="338554"/>
          </a:xfrm>
          <a:prstGeom prst="rect">
            <a:avLst/>
          </a:prstGeom>
          <a:noFill/>
        </p:spPr>
        <p:txBody>
          <a:bodyPr wrap="square" rtlCol="0">
            <a:spAutoFit/>
          </a:bodyPr>
          <a:lstStyle/>
          <a:p>
            <a:r>
              <a:rPr lang="en-US" sz="1600" i="1" spc="225" dirty="0">
                <a:solidFill>
                  <a:srgbClr val="00ACD9"/>
                </a:solidFill>
              </a:rPr>
              <a:t>Authors:</a:t>
            </a:r>
          </a:p>
        </p:txBody>
      </p:sp>
      <p:pic>
        <p:nvPicPr>
          <p:cNvPr id="37" name="Picture 3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591934" y="5934370"/>
            <a:ext cx="7049838" cy="36576"/>
          </a:xfrm>
          <a:prstGeom prst="rect">
            <a:avLst/>
          </a:prstGeom>
        </p:spPr>
      </p:pic>
      <p:sp>
        <p:nvSpPr>
          <p:cNvPr id="13" name="Title 1"/>
          <p:cNvSpPr>
            <a:spLocks noGrp="1"/>
          </p:cNvSpPr>
          <p:nvPr>
            <p:ph type="ctrTitle" hasCustomPrompt="1"/>
          </p:nvPr>
        </p:nvSpPr>
        <p:spPr>
          <a:xfrm>
            <a:off x="515760" y="2065280"/>
            <a:ext cx="4642658" cy="1690255"/>
          </a:xfrm>
        </p:spPr>
        <p:txBody>
          <a:bodyPr anchor="ctr">
            <a:normAutofit/>
          </a:bodyPr>
          <a:lstStyle>
            <a:lvl1pPr algn="l">
              <a:lnSpc>
                <a:spcPts val="2775"/>
              </a:lnSpc>
              <a:defRPr sz="2700" spc="23" baseline="0">
                <a:solidFill>
                  <a:schemeClr val="bg1"/>
                </a:solidFill>
              </a:defRPr>
            </a:lvl1pPr>
          </a:lstStyle>
          <a:p>
            <a:r>
              <a:rPr lang="en-US" dirty="0"/>
              <a:t>CLICK TO EDIT MASTER TITLE STYLE</a:t>
            </a:r>
          </a:p>
        </p:txBody>
      </p:sp>
      <p:sp>
        <p:nvSpPr>
          <p:cNvPr id="15" name="Date Placeholder 3"/>
          <p:cNvSpPr>
            <a:spLocks noGrp="1"/>
          </p:cNvSpPr>
          <p:nvPr>
            <p:ph type="dt" sz="half" idx="10"/>
          </p:nvPr>
        </p:nvSpPr>
        <p:spPr>
          <a:xfrm>
            <a:off x="48713" y="6583680"/>
            <a:ext cx="543222" cy="274320"/>
          </a:xfrm>
        </p:spPr>
        <p:txBody>
          <a:bodyPr/>
          <a:lstStyle>
            <a:lvl1pPr>
              <a:defRPr>
                <a:solidFill>
                  <a:schemeClr val="bg1">
                    <a:lumMod val="50000"/>
                  </a:schemeClr>
                </a:solidFill>
              </a:defRPr>
            </a:lvl1pPr>
          </a:lstStyle>
          <a:p>
            <a:fld id="{84A6BEF6-8B5D-3A41-931E-E68E91FD74C0}" type="datetime1">
              <a:rPr lang="en-US" smtClean="0"/>
              <a:t>9/3/20</a:t>
            </a:fld>
            <a:endParaRPr lang="en-US" dirty="0"/>
          </a:p>
        </p:txBody>
      </p:sp>
      <p:sp>
        <p:nvSpPr>
          <p:cNvPr id="16" name="Footer Placeholder 4"/>
          <p:cNvSpPr>
            <a:spLocks noGrp="1"/>
          </p:cNvSpPr>
          <p:nvPr>
            <p:ph type="ftr" sz="quarter" idx="11"/>
          </p:nvPr>
        </p:nvSpPr>
        <p:spPr>
          <a:xfrm>
            <a:off x="5674180" y="6583680"/>
            <a:ext cx="1967594" cy="270111"/>
          </a:xfrm>
        </p:spPr>
        <p:txBody>
          <a:bodyPr/>
          <a:lstStyle/>
          <a:p>
            <a:endParaRPr lang="en-US" dirty="0"/>
          </a:p>
        </p:txBody>
      </p:sp>
      <p:pic>
        <p:nvPicPr>
          <p:cNvPr id="24" name="Picture 23"/>
          <p:cNvPicPr>
            <a:picLocks noChangeAspect="1"/>
          </p:cNvPicPr>
          <p:nvPr userDrawn="1"/>
        </p:nvPicPr>
        <p:blipFill>
          <a:blip r:embed="rId5"/>
          <a:stretch>
            <a:fillRect/>
          </a:stretch>
        </p:blipFill>
        <p:spPr>
          <a:xfrm>
            <a:off x="8502728" y="5905676"/>
            <a:ext cx="447351" cy="129622"/>
          </a:xfrm>
          <a:prstGeom prst="rect">
            <a:avLst/>
          </a:prstGeom>
          <a:noFill/>
          <a:ln>
            <a:noFill/>
          </a:ln>
        </p:spPr>
      </p:pic>
      <p:pic>
        <p:nvPicPr>
          <p:cNvPr id="25" name="Picture 2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7799528" y="5880651"/>
            <a:ext cx="610223" cy="153757"/>
          </a:xfrm>
          <a:prstGeom prst="rect">
            <a:avLst/>
          </a:prstGeom>
          <a:noFill/>
          <a:ln>
            <a:noFill/>
          </a:ln>
        </p:spPr>
      </p:pic>
      <p:sp>
        <p:nvSpPr>
          <p:cNvPr id="26" name="TextBox 25"/>
          <p:cNvSpPr txBox="1"/>
          <p:nvPr userDrawn="1"/>
        </p:nvSpPr>
        <p:spPr>
          <a:xfrm>
            <a:off x="7695526" y="6094148"/>
            <a:ext cx="1399922" cy="598625"/>
          </a:xfrm>
          <a:prstGeom prst="rect">
            <a:avLst/>
          </a:prstGeom>
          <a:noFill/>
        </p:spPr>
        <p:txBody>
          <a:bodyPr wrap="square" rtlCol="0">
            <a:spAutoFit/>
          </a:bodyPr>
          <a:lstStyle/>
          <a:p>
            <a:pPr algn="ctr"/>
            <a:r>
              <a:rPr lang="en-US" sz="470" b="0" i="0" u="none" strike="noStrike" kern="1200" dirty="0">
                <a:solidFill>
                  <a:schemeClr val="tx1"/>
                </a:solidFill>
                <a:effectLst/>
                <a:latin typeface="+mn-lt"/>
                <a:ea typeface="+mn-ea"/>
                <a:cs typeface="+mn-cs"/>
              </a:rPr>
              <a:t>Sandia National Laboratories is a </a:t>
            </a:r>
            <a:r>
              <a:rPr lang="en-US" sz="470" b="0" i="0" u="none" strike="noStrike" kern="1200" dirty="0" err="1">
                <a:solidFill>
                  <a:schemeClr val="tx1"/>
                </a:solidFill>
                <a:effectLst/>
                <a:latin typeface="+mn-lt"/>
                <a:ea typeface="+mn-ea"/>
                <a:cs typeface="+mn-cs"/>
              </a:rPr>
              <a:t>multimission</a:t>
            </a:r>
            <a:r>
              <a:rPr lang="en-US" sz="470" b="0" i="0" u="none" strike="noStrike"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470" dirty="0">
              <a:solidFill>
                <a:schemeClr val="tx1"/>
              </a:solidFill>
            </a:endParaRPr>
          </a:p>
        </p:txBody>
      </p:sp>
      <p:pic>
        <p:nvPicPr>
          <p:cNvPr id="20" name="Picture 19">
            <a:extLst>
              <a:ext uri="{FF2B5EF4-FFF2-40B4-BE49-F238E27FC236}">
                <a16:creationId xmlns:a16="http://schemas.microsoft.com/office/drawing/2014/main" id="{485893A3-489A-7742-9239-276D648EA29F}"/>
              </a:ext>
            </a:extLst>
          </p:cNvPr>
          <p:cNvPicPr>
            <a:picLocks noChangeAspect="1"/>
          </p:cNvPicPr>
          <p:nvPr userDrawn="1"/>
        </p:nvPicPr>
        <p:blipFill>
          <a:blip r:embed="rId7"/>
          <a:stretch>
            <a:fillRect/>
          </a:stretch>
        </p:blipFill>
        <p:spPr>
          <a:xfrm>
            <a:off x="5674178" y="1221717"/>
            <a:ext cx="1967594" cy="683480"/>
          </a:xfrm>
          <a:prstGeom prst="rect">
            <a:avLst/>
          </a:prstGeom>
        </p:spPr>
      </p:pic>
      <p:pic>
        <p:nvPicPr>
          <p:cNvPr id="21" name="Picture 20">
            <a:extLst>
              <a:ext uri="{FF2B5EF4-FFF2-40B4-BE49-F238E27FC236}">
                <a16:creationId xmlns:a16="http://schemas.microsoft.com/office/drawing/2014/main" id="{A954DBB9-49D7-4145-A8A1-412B64C4E0C6}"/>
              </a:ext>
            </a:extLst>
          </p:cNvPr>
          <p:cNvPicPr>
            <a:picLocks noChangeAspect="1"/>
          </p:cNvPicPr>
          <p:nvPr userDrawn="1"/>
        </p:nvPicPr>
        <p:blipFill>
          <a:blip r:embed="rId8"/>
          <a:stretch>
            <a:fillRect/>
          </a:stretch>
        </p:blipFill>
        <p:spPr>
          <a:xfrm>
            <a:off x="6080182" y="4535203"/>
            <a:ext cx="1093646" cy="801451"/>
          </a:xfrm>
          <a:prstGeom prst="rect">
            <a:avLst/>
          </a:prstGeom>
        </p:spPr>
      </p:pic>
    </p:spTree>
    <p:extLst>
      <p:ext uri="{BB962C8B-B14F-4D97-AF65-F5344CB8AC3E}">
        <p14:creationId xmlns:p14="http://schemas.microsoft.com/office/powerpoint/2010/main" val="1325371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email">
            <a:alphaModFix amt="36000"/>
            <a:extLst>
              <a:ext uri="{28A0092B-C50C-407E-A947-70E740481C1C}">
                <a14:useLocalDpi xmlns:a14="http://schemas.microsoft.com/office/drawing/2010/main"/>
              </a:ext>
            </a:extLst>
          </a:blip>
          <a:srcRect/>
          <a:stretch/>
        </p:blipFill>
        <p:spPr>
          <a:xfrm>
            <a:off x="0" y="-1"/>
            <a:ext cx="9144000" cy="5417675"/>
          </a:xfrm>
          <a:prstGeom prst="rect">
            <a:avLst/>
          </a:prstGeom>
        </p:spPr>
      </p:pic>
      <p:pic>
        <p:nvPicPr>
          <p:cNvPr id="17" name="Picture 1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 y="0"/>
            <a:ext cx="3029216" cy="5417675"/>
          </a:xfrm>
          <a:prstGeom prst="rect">
            <a:avLst/>
          </a:prstGeom>
        </p:spPr>
      </p:pic>
      <p:sp>
        <p:nvSpPr>
          <p:cNvPr id="10" name="Rectangle 9"/>
          <p:cNvSpPr/>
          <p:nvPr userDrawn="1"/>
        </p:nvSpPr>
        <p:spPr>
          <a:xfrm>
            <a:off x="1" y="3112603"/>
            <a:ext cx="9144000" cy="1695216"/>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sp>
        <p:nvSpPr>
          <p:cNvPr id="2" name="Title 1"/>
          <p:cNvSpPr>
            <a:spLocks noGrp="1"/>
          </p:cNvSpPr>
          <p:nvPr>
            <p:ph type="ctrTitle" hasCustomPrompt="1"/>
          </p:nvPr>
        </p:nvSpPr>
        <p:spPr>
          <a:xfrm>
            <a:off x="3098021" y="3112607"/>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3098023" y="5064547"/>
            <a:ext cx="4695998" cy="353125"/>
          </a:xfrm>
        </p:spPr>
        <p:txBody>
          <a:bodyPr lIns="91440" rIns="91440">
            <a:normAutofit/>
          </a:bodyPr>
          <a:lstStyle>
            <a:lvl1pPr marL="0" indent="0" algn="l">
              <a:buNone/>
              <a:defRPr sz="1350" cap="none" spc="150" baseline="0">
                <a:solidFill>
                  <a:schemeClr val="tx1"/>
                </a:solidFill>
                <a:latin typeface="Garamond" charset="0"/>
                <a:ea typeface="Garamond" charset="0"/>
                <a:cs typeface="Garamond" charset="0"/>
              </a:defRPr>
            </a:lvl1pPr>
            <a:lvl2pPr marL="342884" indent="0" algn="ctr">
              <a:buNone/>
              <a:defRPr sz="1800"/>
            </a:lvl2pPr>
            <a:lvl3pPr marL="685766" indent="0" algn="ctr">
              <a:buNone/>
              <a:defRPr sz="1800"/>
            </a:lvl3pPr>
            <a:lvl4pPr marL="1028649" indent="0" algn="ctr">
              <a:buNone/>
              <a:defRPr sz="1500"/>
            </a:lvl4pPr>
            <a:lvl5pPr marL="1371532" indent="0" algn="ctr">
              <a:buNone/>
              <a:defRPr sz="1500"/>
            </a:lvl5pPr>
            <a:lvl6pPr marL="1714415" indent="0" algn="ctr">
              <a:buNone/>
              <a:defRPr sz="1500"/>
            </a:lvl6pPr>
            <a:lvl7pPr marL="2057297" indent="0" algn="ctr">
              <a:buNone/>
              <a:defRPr sz="1500"/>
            </a:lvl7pPr>
            <a:lvl8pPr marL="2400180" indent="0" algn="ctr">
              <a:buNone/>
              <a:defRPr sz="1500"/>
            </a:lvl8pPr>
            <a:lvl9pPr marL="2743064" indent="0" algn="ctr">
              <a:buNone/>
              <a:defRPr sz="1500"/>
            </a:lvl9pPr>
          </a:lstStyle>
          <a:p>
            <a:r>
              <a:rPr lang="en-US" dirty="0"/>
              <a:t>Click to edit master subtitle style</a:t>
            </a:r>
          </a:p>
        </p:txBody>
      </p:sp>
      <p:sp>
        <p:nvSpPr>
          <p:cNvPr id="4" name="Date Placeholder 3"/>
          <p:cNvSpPr>
            <a:spLocks noGrp="1"/>
          </p:cNvSpPr>
          <p:nvPr>
            <p:ph type="dt" sz="half" idx="10"/>
          </p:nvPr>
        </p:nvSpPr>
        <p:spPr>
          <a:xfrm>
            <a:off x="48713" y="6599583"/>
            <a:ext cx="543222" cy="254206"/>
          </a:xfrm>
        </p:spPr>
        <p:txBody>
          <a:bodyPr/>
          <a:lstStyle>
            <a:lvl1pPr>
              <a:defRPr>
                <a:solidFill>
                  <a:schemeClr val="tx1"/>
                </a:solidFill>
              </a:defRPr>
            </a:lvl1pPr>
          </a:lstStyle>
          <a:p>
            <a:fld id="{F3D0FB7A-0984-5F42-9BF9-4F16409CEBE3}" type="datetime1">
              <a:rPr lang="en-US" smtClean="0"/>
              <a:t>9/3/20</a:t>
            </a:fld>
            <a:endParaRPr lang="en-US" dirty="0"/>
          </a:p>
        </p:txBody>
      </p:sp>
      <p:sp>
        <p:nvSpPr>
          <p:cNvPr id="5" name="Footer Placeholder 4"/>
          <p:cNvSpPr>
            <a:spLocks noGrp="1"/>
          </p:cNvSpPr>
          <p:nvPr>
            <p:ph type="ftr" sz="quarter" idx="11"/>
          </p:nvPr>
        </p:nvSpPr>
        <p:spPr>
          <a:xfrm>
            <a:off x="3029220" y="6599583"/>
            <a:ext cx="1884048" cy="254206"/>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478971" y="6459789"/>
            <a:ext cx="410175"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152348" cy="1690255"/>
          </a:xfrm>
          <a:prstGeom prst="rect">
            <a:avLst/>
          </a:prstGeom>
          <a:solidFill>
            <a:schemeClr val="accent4">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3029221" y="4893379"/>
            <a:ext cx="6114782"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7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1_NM Section Title White">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email">
            <a:alphaModFix amt="36000"/>
            <a:extLst>
              <a:ext uri="{28A0092B-C50C-407E-A947-70E740481C1C}">
                <a14:useLocalDpi xmlns:a14="http://schemas.microsoft.com/office/drawing/2010/main"/>
              </a:ext>
            </a:extLst>
          </a:blip>
          <a:srcRect/>
          <a:stretch/>
        </p:blipFill>
        <p:spPr>
          <a:xfrm>
            <a:off x="0" y="-1"/>
            <a:ext cx="9144000" cy="5417675"/>
          </a:xfrm>
          <a:prstGeom prst="rect">
            <a:avLst/>
          </a:prstGeom>
        </p:spPr>
      </p:pic>
      <p:pic>
        <p:nvPicPr>
          <p:cNvPr id="17" name="Picture 1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 y="0"/>
            <a:ext cx="3029216" cy="5417675"/>
          </a:xfrm>
          <a:prstGeom prst="rect">
            <a:avLst/>
          </a:prstGeom>
        </p:spPr>
      </p:pic>
      <p:sp>
        <p:nvSpPr>
          <p:cNvPr id="10" name="Rectangle 9"/>
          <p:cNvSpPr/>
          <p:nvPr userDrawn="1"/>
        </p:nvSpPr>
        <p:spPr>
          <a:xfrm>
            <a:off x="1" y="3112603"/>
            <a:ext cx="9144000" cy="1695216"/>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sp>
        <p:nvSpPr>
          <p:cNvPr id="2" name="Title 1"/>
          <p:cNvSpPr>
            <a:spLocks noGrp="1"/>
          </p:cNvSpPr>
          <p:nvPr>
            <p:ph type="ctrTitle" hasCustomPrompt="1"/>
          </p:nvPr>
        </p:nvSpPr>
        <p:spPr>
          <a:xfrm>
            <a:off x="3098021" y="3112607"/>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3098023" y="5064547"/>
            <a:ext cx="4695998" cy="353125"/>
          </a:xfrm>
        </p:spPr>
        <p:txBody>
          <a:bodyPr lIns="91440" rIns="91440">
            <a:normAutofit/>
          </a:bodyPr>
          <a:lstStyle>
            <a:lvl1pPr marL="0" indent="0" algn="l">
              <a:buNone/>
              <a:defRPr sz="1350" cap="none" spc="150" baseline="0">
                <a:solidFill>
                  <a:schemeClr val="tx1"/>
                </a:solidFill>
                <a:latin typeface="Garamond" charset="0"/>
                <a:ea typeface="Garamond" charset="0"/>
                <a:cs typeface="Garamond" charset="0"/>
              </a:defRPr>
            </a:lvl1pPr>
            <a:lvl2pPr marL="342884" indent="0" algn="ctr">
              <a:buNone/>
              <a:defRPr sz="1800"/>
            </a:lvl2pPr>
            <a:lvl3pPr marL="685766" indent="0" algn="ctr">
              <a:buNone/>
              <a:defRPr sz="1800"/>
            </a:lvl3pPr>
            <a:lvl4pPr marL="1028649" indent="0" algn="ctr">
              <a:buNone/>
              <a:defRPr sz="1500"/>
            </a:lvl4pPr>
            <a:lvl5pPr marL="1371532" indent="0" algn="ctr">
              <a:buNone/>
              <a:defRPr sz="1500"/>
            </a:lvl5pPr>
            <a:lvl6pPr marL="1714415" indent="0" algn="ctr">
              <a:buNone/>
              <a:defRPr sz="1500"/>
            </a:lvl6pPr>
            <a:lvl7pPr marL="2057297" indent="0" algn="ctr">
              <a:buNone/>
              <a:defRPr sz="1500"/>
            </a:lvl7pPr>
            <a:lvl8pPr marL="2400180" indent="0" algn="ctr">
              <a:buNone/>
              <a:defRPr sz="1500"/>
            </a:lvl8pPr>
            <a:lvl9pPr marL="2743064" indent="0" algn="ctr">
              <a:buNone/>
              <a:defRPr sz="1500"/>
            </a:lvl9pPr>
          </a:lstStyle>
          <a:p>
            <a:r>
              <a:rPr lang="en-US" dirty="0"/>
              <a:t>Click to edit master subtitle style</a:t>
            </a:r>
          </a:p>
        </p:txBody>
      </p:sp>
      <p:sp>
        <p:nvSpPr>
          <p:cNvPr id="4" name="Date Placeholder 3"/>
          <p:cNvSpPr>
            <a:spLocks noGrp="1"/>
          </p:cNvSpPr>
          <p:nvPr>
            <p:ph type="dt" sz="half" idx="10"/>
          </p:nvPr>
        </p:nvSpPr>
        <p:spPr>
          <a:xfrm>
            <a:off x="48713" y="6599583"/>
            <a:ext cx="543222" cy="254206"/>
          </a:xfrm>
        </p:spPr>
        <p:txBody>
          <a:bodyPr/>
          <a:lstStyle>
            <a:lvl1pPr>
              <a:defRPr>
                <a:solidFill>
                  <a:schemeClr val="tx1"/>
                </a:solidFill>
              </a:defRPr>
            </a:lvl1pPr>
          </a:lstStyle>
          <a:p>
            <a:fld id="{F3D0FB7A-0984-5F42-9BF9-4F16409CEBE3}" type="datetime1">
              <a:rPr lang="en-US" smtClean="0"/>
              <a:t>9/3/20</a:t>
            </a:fld>
            <a:endParaRPr lang="en-US" dirty="0"/>
          </a:p>
        </p:txBody>
      </p:sp>
      <p:sp>
        <p:nvSpPr>
          <p:cNvPr id="5" name="Footer Placeholder 4"/>
          <p:cNvSpPr>
            <a:spLocks noGrp="1"/>
          </p:cNvSpPr>
          <p:nvPr>
            <p:ph type="ftr" sz="quarter" idx="11"/>
          </p:nvPr>
        </p:nvSpPr>
        <p:spPr>
          <a:xfrm>
            <a:off x="3029220" y="6599583"/>
            <a:ext cx="1884048" cy="254206"/>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478971" y="6459789"/>
            <a:ext cx="410175"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152348" cy="1690255"/>
          </a:xfrm>
          <a:prstGeom prst="rect">
            <a:avLst/>
          </a:prstGeom>
          <a:solidFill>
            <a:schemeClr val="accent4">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3029221" y="4893379"/>
            <a:ext cx="6114782" cy="63637"/>
          </a:xfrm>
          <a:prstGeom prst="rect">
            <a:avLst/>
          </a:prstGeom>
        </p:spPr>
      </p:pic>
      <p:pic>
        <p:nvPicPr>
          <p:cNvPr id="12" name="Picture 1038" descr="electronics">
            <a:extLst>
              <a:ext uri="{FF2B5EF4-FFF2-40B4-BE49-F238E27FC236}">
                <a16:creationId xmlns:a16="http://schemas.microsoft.com/office/drawing/2014/main" id="{06C2BB70-BC91-1544-B0AE-80D9D62809D4}"/>
              </a:ext>
            </a:extLst>
          </p:cNvPr>
          <p:cNvPicPr>
            <a:picLocks noChangeAspect="1" noChangeArrowheads="1"/>
          </p:cNvPicPr>
          <p:nvPr userDrawn="1"/>
        </p:nvPicPr>
        <p:blipFill>
          <a:blip r:embed="rId5"/>
          <a:srcRect/>
          <a:stretch>
            <a:fillRect/>
          </a:stretch>
        </p:blipFill>
        <p:spPr bwMode="auto">
          <a:xfrm>
            <a:off x="642677" y="4028993"/>
            <a:ext cx="1743861" cy="694149"/>
          </a:xfrm>
          <a:prstGeom prst="rect">
            <a:avLst/>
          </a:prstGeom>
          <a:noFill/>
        </p:spPr>
      </p:pic>
      <p:pic>
        <p:nvPicPr>
          <p:cNvPr id="13" name="Picture 12">
            <a:extLst>
              <a:ext uri="{FF2B5EF4-FFF2-40B4-BE49-F238E27FC236}">
                <a16:creationId xmlns:a16="http://schemas.microsoft.com/office/drawing/2014/main" id="{86FC6620-8B57-BE4E-8A02-AF47F75292EB}"/>
              </a:ext>
            </a:extLst>
          </p:cNvPr>
          <p:cNvPicPr>
            <a:picLocks noChangeAspect="1"/>
          </p:cNvPicPr>
          <p:nvPr userDrawn="1"/>
        </p:nvPicPr>
        <p:blipFill>
          <a:blip r:embed="rId6"/>
          <a:stretch>
            <a:fillRect/>
          </a:stretch>
        </p:blipFill>
        <p:spPr>
          <a:xfrm>
            <a:off x="785141" y="3234070"/>
            <a:ext cx="1458935" cy="572969"/>
          </a:xfrm>
          <a:prstGeom prst="rect">
            <a:avLst/>
          </a:prstGeom>
        </p:spPr>
      </p:pic>
    </p:spTree>
    <p:extLst>
      <p:ext uri="{BB962C8B-B14F-4D97-AF65-F5344CB8AC3E}">
        <p14:creationId xmlns:p14="http://schemas.microsoft.com/office/powerpoint/2010/main" val="299439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7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DF9367-8E19-584D-AFFE-3EFBBA0295C7}" type="datetime1">
              <a:rPr lang="en-US" smtClean="0"/>
              <a:t>9/3/20</a:t>
            </a:fld>
            <a:endParaRPr lang="en-US" dirty="0"/>
          </a:p>
        </p:txBody>
      </p:sp>
      <p:sp>
        <p:nvSpPr>
          <p:cNvPr id="5" name="Footer Placeholder 4"/>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Double Contn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3835B1B-1234-434F-BA64-2F5E81CEE720}" type="datetime1">
              <a:rPr lang="en-US" smtClean="0"/>
              <a:t>9/3/20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Content Placeholder 6"/>
          <p:cNvSpPr>
            <a:spLocks noGrp="1"/>
          </p:cNvSpPr>
          <p:nvPr>
            <p:ph sz="quarter" idx="13"/>
          </p:nvPr>
        </p:nvSpPr>
        <p:spPr>
          <a:xfrm>
            <a:off x="618867" y="1125414"/>
            <a:ext cx="3700865"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4"/>
          </p:nvPr>
        </p:nvSpPr>
        <p:spPr>
          <a:xfrm>
            <a:off x="4493820" y="1125414"/>
            <a:ext cx="3668789"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31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9DE19A3E-72A3-094D-BE9C-748891D343EA}" type="datetime1">
              <a:rPr lang="en-US" smtClean="0"/>
              <a:t>9/3/20</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BFB98F-B1FD-6E40-922F-164F08E18587}" type="datetime1">
              <a:rPr lang="en-US" smtClean="0"/>
              <a:t>9/3/20</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White On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8414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rot="5400000">
            <a:off x="171455" y="318897"/>
            <a:ext cx="685800" cy="48006"/>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618867" y="437653"/>
            <a:ext cx="7543800" cy="570225"/>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618867" y="1429234"/>
            <a:ext cx="75438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8714" y="6599583"/>
            <a:ext cx="1854203" cy="251458"/>
          </a:xfrm>
          <a:prstGeom prst="rect">
            <a:avLst/>
          </a:prstGeom>
        </p:spPr>
        <p:txBody>
          <a:bodyPr vert="horz" lIns="91440" tIns="45720" rIns="91440" bIns="45720" rtlCol="0" anchor="ctr"/>
          <a:lstStyle>
            <a:lvl1pPr algn="l">
              <a:defRPr sz="675">
                <a:solidFill>
                  <a:schemeClr val="bg2">
                    <a:lumMod val="25000"/>
                  </a:schemeClr>
                </a:solidFill>
                <a:latin typeface="Gill Sans MT" charset="0"/>
                <a:ea typeface="Gill Sans MT" charset="0"/>
                <a:cs typeface="Gill Sans MT" charset="0"/>
              </a:defRPr>
            </a:lvl1pPr>
          </a:lstStyle>
          <a:p>
            <a:fld id="{51B0C17D-9FEF-794A-8300-E98122063809}" type="datetime1">
              <a:rPr lang="en-US" smtClean="0"/>
              <a:t>9/3/20</a:t>
            </a:fld>
            <a:endParaRPr lang="en-US" dirty="0"/>
          </a:p>
        </p:txBody>
      </p:sp>
      <p:sp>
        <p:nvSpPr>
          <p:cNvPr id="5" name="Footer Placeholder 4"/>
          <p:cNvSpPr>
            <a:spLocks noGrp="1"/>
          </p:cNvSpPr>
          <p:nvPr>
            <p:ph type="ftr" sz="quarter" idx="3"/>
          </p:nvPr>
        </p:nvSpPr>
        <p:spPr>
          <a:xfrm>
            <a:off x="2995522" y="6599583"/>
            <a:ext cx="3617103" cy="251458"/>
          </a:xfrm>
          <a:prstGeom prst="rect">
            <a:avLst/>
          </a:prstGeom>
        </p:spPr>
        <p:txBody>
          <a:bodyPr vert="horz" lIns="91440" tIns="45720" rIns="91440" bIns="45720" rtlCol="0" anchor="ctr"/>
          <a:lstStyle>
            <a:lvl1pPr algn="ctr">
              <a:defRPr sz="675" cap="all" baseline="0">
                <a:solidFill>
                  <a:schemeClr val="tx1"/>
                </a:solidFill>
                <a:latin typeface="Gill Sans MT" charset="0"/>
                <a:ea typeface="Gill Sans MT" charset="0"/>
                <a:cs typeface="Gill Sans MT" charset="0"/>
              </a:defRPr>
            </a:lvl1pPr>
          </a:lstStyle>
          <a:p>
            <a:endParaRPr lang="en-US" dirty="0"/>
          </a:p>
        </p:txBody>
      </p:sp>
      <p:sp>
        <p:nvSpPr>
          <p:cNvPr id="6" name="Slide Number Placeholder 5"/>
          <p:cNvSpPr>
            <a:spLocks noGrp="1"/>
          </p:cNvSpPr>
          <p:nvPr>
            <p:ph type="sldNum" sz="quarter" idx="4"/>
          </p:nvPr>
        </p:nvSpPr>
        <p:spPr>
          <a:xfrm>
            <a:off x="78381" y="437653"/>
            <a:ext cx="363262" cy="365125"/>
          </a:xfrm>
          <a:prstGeom prst="rect">
            <a:avLst/>
          </a:prstGeom>
        </p:spPr>
        <p:txBody>
          <a:bodyPr vert="horz" lIns="91440" tIns="45720" rIns="91440" bIns="45720" rtlCol="0" anchor="ctr"/>
          <a:lstStyle>
            <a:lvl1pPr algn="r">
              <a:defRPr sz="1050">
                <a:solidFill>
                  <a:schemeClr val="bg2">
                    <a:lumMod val="25000"/>
                  </a:schemeClr>
                </a:solidFill>
              </a:defRPr>
            </a:lvl1pPr>
          </a:lstStyle>
          <a:p>
            <a:fld id="{4FAB73BC-B049-4115-A692-8D63A059BFB8}" type="slidenum">
              <a:rPr lang="en-US" smtClean="0"/>
              <a:pPr/>
              <a:t>‹#›</a:t>
            </a:fld>
            <a:endParaRPr lang="en-US" dirty="0"/>
          </a:p>
        </p:txBody>
      </p:sp>
      <p:sp>
        <p:nvSpPr>
          <p:cNvPr id="11" name="Rectangle 10"/>
          <p:cNvSpPr/>
          <p:nvPr userDrawn="1"/>
        </p:nvSpPr>
        <p:spPr>
          <a:xfrm>
            <a:off x="8458196"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4" name="Picture 13"/>
          <p:cNvPicPr>
            <a:picLocks noChangeAspect="1"/>
          </p:cNvPicPr>
          <p:nvPr userDrawn="1"/>
        </p:nvPicPr>
        <p:blipFill rotWithShape="1">
          <a:blip r:embed="rId11" cstate="email">
            <a:extLst>
              <a:ext uri="{28A0092B-C50C-407E-A947-70E740481C1C}">
                <a14:useLocalDpi xmlns:a14="http://schemas.microsoft.com/office/drawing/2010/main"/>
              </a:ext>
            </a:extLst>
          </a:blip>
          <a:srcRect/>
          <a:stretch/>
        </p:blipFill>
        <p:spPr>
          <a:xfrm>
            <a:off x="8541421" y="380825"/>
            <a:ext cx="259675" cy="251610"/>
          </a:xfrm>
          <a:prstGeom prst="rect">
            <a:avLst/>
          </a:prstGeom>
        </p:spPr>
      </p:pic>
      <p:pic>
        <p:nvPicPr>
          <p:cNvPr id="15" name="Picture 14"/>
          <p:cNvPicPr>
            <a:picLocks/>
          </p:cNvPicPr>
          <p:nvPr userDrawn="1"/>
        </p:nvPicPr>
        <p:blipFill rotWithShape="1">
          <a:blip r:embed="rId12" cstate="email">
            <a:extLst>
              <a:ext uri="{28A0092B-C50C-407E-A947-70E740481C1C}">
                <a14:useLocalDpi xmlns:a14="http://schemas.microsoft.com/office/drawing/2010/main"/>
              </a:ext>
            </a:extLst>
          </a:blip>
          <a:srcRect t="-16865" b="-2"/>
          <a:stretch/>
        </p:blipFill>
        <p:spPr>
          <a:xfrm rot="16200000">
            <a:off x="5677895" y="3391897"/>
            <a:ext cx="6857999" cy="74211"/>
          </a:xfrm>
          <a:prstGeom prst="rect">
            <a:avLst/>
          </a:prstGeom>
        </p:spPr>
      </p:pic>
    </p:spTree>
    <p:extLst>
      <p:ext uri="{BB962C8B-B14F-4D97-AF65-F5344CB8AC3E}">
        <p14:creationId xmlns:p14="http://schemas.microsoft.com/office/powerpoint/2010/main" val="1185552540"/>
      </p:ext>
    </p:extLst>
  </p:cSld>
  <p:clrMap bg1="lt1" tx1="dk1" bg2="lt2" tx2="dk2" accent1="accent1" accent2="accent2" accent3="accent3" accent4="accent4" accent5="accent5" accent6="accent6" hlink="hlink" folHlink="folHlink"/>
  <p:sldLayoutIdLst>
    <p:sldLayoutId id="2147483678" r:id="rId1"/>
    <p:sldLayoutId id="2147483727" r:id="rId2"/>
    <p:sldLayoutId id="2147483680" r:id="rId3"/>
    <p:sldLayoutId id="2147483728" r:id="rId4"/>
    <p:sldLayoutId id="2147483675" r:id="rId5"/>
    <p:sldLayoutId id="2147483686" r:id="rId6"/>
    <p:sldLayoutId id="2147483676" r:id="rId7"/>
    <p:sldLayoutId id="2147483677" r:id="rId8"/>
    <p:sldLayoutId id="2147483713"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85766" rtl="0" eaLnBrk="1" latinLnBrk="0" hangingPunct="1">
        <a:lnSpc>
          <a:spcPct val="85000"/>
        </a:lnSpc>
        <a:spcBef>
          <a:spcPct val="0"/>
        </a:spcBef>
        <a:buNone/>
        <a:defRPr sz="2100" b="0" i="0" kern="1200" spc="75" baseline="0">
          <a:solidFill>
            <a:schemeClr val="bg2">
              <a:lumMod val="25000"/>
            </a:schemeClr>
          </a:solidFill>
          <a:latin typeface="Gill Sans MT" charset="0"/>
          <a:ea typeface="Gill Sans MT" charset="0"/>
          <a:cs typeface="Gill Sans MT" charset="0"/>
        </a:defRPr>
      </a:lvl1pPr>
    </p:titleStyle>
    <p:bodyStyle>
      <a:lvl1pPr marL="68577" indent="-68577" algn="l" defTabSz="685766" rtl="0" eaLnBrk="1" latinLnBrk="0" hangingPunct="1">
        <a:lnSpc>
          <a:spcPct val="90000"/>
        </a:lnSpc>
        <a:spcBef>
          <a:spcPts val="900"/>
        </a:spcBef>
        <a:spcAft>
          <a:spcPts val="150"/>
        </a:spcAft>
        <a:buClr>
          <a:srgbClr val="00B0F0"/>
        </a:buClr>
        <a:buSzPct val="100000"/>
        <a:buFont typeface="Calibri" panose="020F0502020204030204" pitchFamily="34" charset="0"/>
        <a:buChar char=" "/>
        <a:defRPr sz="1800" kern="1200">
          <a:solidFill>
            <a:schemeClr val="bg2">
              <a:lumMod val="25000"/>
            </a:schemeClr>
          </a:solidFill>
          <a:latin typeface="Garamond" charset="0"/>
          <a:ea typeface="Garamond" charset="0"/>
          <a:cs typeface="Garamond" charset="0"/>
        </a:defRPr>
      </a:lvl1pPr>
      <a:lvl2pPr marL="288022" indent="-137153" algn="l" defTabSz="685766" rtl="0" eaLnBrk="1" latinLnBrk="0" hangingPunct="1">
        <a:lnSpc>
          <a:spcPct val="90000"/>
        </a:lnSpc>
        <a:spcBef>
          <a:spcPts val="150"/>
        </a:spcBef>
        <a:spcAft>
          <a:spcPts val="300"/>
        </a:spcAft>
        <a:buClr>
          <a:srgbClr val="00B0F0"/>
        </a:buClr>
        <a:buFont typeface="Calibri" pitchFamily="34" charset="0"/>
        <a:buChar char="◦"/>
        <a:defRPr sz="1600" kern="1200">
          <a:solidFill>
            <a:schemeClr val="bg2">
              <a:lumMod val="25000"/>
            </a:schemeClr>
          </a:solidFill>
          <a:latin typeface="Garamond" charset="0"/>
          <a:ea typeface="Garamond" charset="0"/>
          <a:cs typeface="Garamond" charset="0"/>
        </a:defRPr>
      </a:lvl2pPr>
      <a:lvl3pPr marL="425175" indent="-137153" algn="l" defTabSz="685766" rtl="0" eaLnBrk="1" latinLnBrk="0" hangingPunct="1">
        <a:lnSpc>
          <a:spcPct val="90000"/>
        </a:lnSpc>
        <a:spcBef>
          <a:spcPts val="150"/>
        </a:spcBef>
        <a:spcAft>
          <a:spcPts val="300"/>
        </a:spcAft>
        <a:buClr>
          <a:srgbClr val="00B0F0"/>
        </a:buClr>
        <a:buFont typeface="Calibri" pitchFamily="34" charset="0"/>
        <a:buChar char="◦"/>
        <a:defRPr sz="1200" kern="1200">
          <a:solidFill>
            <a:schemeClr val="bg2">
              <a:lumMod val="25000"/>
            </a:schemeClr>
          </a:solidFill>
          <a:latin typeface="Garamond" charset="0"/>
          <a:ea typeface="Garamond" charset="0"/>
          <a:cs typeface="Garamond" charset="0"/>
        </a:defRPr>
      </a:lvl3pPr>
      <a:lvl4pPr marL="562328" indent="-137153" algn="l" defTabSz="685766" rtl="0" eaLnBrk="1" latinLnBrk="0" hangingPunct="1">
        <a:lnSpc>
          <a:spcPct val="90000"/>
        </a:lnSpc>
        <a:spcBef>
          <a:spcPts val="150"/>
        </a:spcBef>
        <a:spcAft>
          <a:spcPts val="300"/>
        </a:spcAft>
        <a:buClr>
          <a:srgbClr val="00B0F0"/>
        </a:buClr>
        <a:buFont typeface="Calibri" pitchFamily="34" charset="0"/>
        <a:buChar char="◦"/>
        <a:defRPr sz="1200" kern="1200">
          <a:solidFill>
            <a:schemeClr val="bg2">
              <a:lumMod val="25000"/>
            </a:schemeClr>
          </a:solidFill>
          <a:latin typeface="Garamond" charset="0"/>
          <a:ea typeface="Garamond" charset="0"/>
          <a:cs typeface="Garamond" charset="0"/>
        </a:defRPr>
      </a:lvl4pPr>
      <a:lvl5pPr marL="699482" indent="-137153" algn="l" defTabSz="685766" rtl="0" eaLnBrk="1" latinLnBrk="0" hangingPunct="1">
        <a:lnSpc>
          <a:spcPct val="90000"/>
        </a:lnSpc>
        <a:spcBef>
          <a:spcPts val="150"/>
        </a:spcBef>
        <a:spcAft>
          <a:spcPts val="300"/>
        </a:spcAft>
        <a:buClr>
          <a:srgbClr val="00B0F0"/>
        </a:buClr>
        <a:buFont typeface="Calibri" pitchFamily="34" charset="0"/>
        <a:buChar char="◦"/>
        <a:defRPr sz="1200" kern="1200">
          <a:solidFill>
            <a:schemeClr val="bg2">
              <a:lumMod val="25000"/>
            </a:schemeClr>
          </a:solidFill>
          <a:latin typeface="Garamond" charset="0"/>
          <a:ea typeface="Garamond" charset="0"/>
          <a:cs typeface="Garamond" charset="0"/>
        </a:defRPr>
      </a:lvl5pPr>
      <a:lvl6pPr marL="824960"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4952"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4944"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4937"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766" rtl="0" eaLnBrk="1" latinLnBrk="0" hangingPunct="1">
        <a:defRPr sz="1350" kern="1200">
          <a:solidFill>
            <a:schemeClr val="tx1"/>
          </a:solidFill>
          <a:latin typeface="+mn-lt"/>
          <a:ea typeface="+mn-ea"/>
          <a:cs typeface="+mn-cs"/>
        </a:defRPr>
      </a:lvl1pPr>
      <a:lvl2pPr marL="342884" algn="l" defTabSz="685766" rtl="0" eaLnBrk="1" latinLnBrk="0" hangingPunct="1">
        <a:defRPr sz="1350" kern="1200">
          <a:solidFill>
            <a:schemeClr val="tx1"/>
          </a:solidFill>
          <a:latin typeface="+mn-lt"/>
          <a:ea typeface="+mn-ea"/>
          <a:cs typeface="+mn-cs"/>
        </a:defRPr>
      </a:lvl2pPr>
      <a:lvl3pPr marL="685766" algn="l" defTabSz="685766" rtl="0" eaLnBrk="1" latinLnBrk="0" hangingPunct="1">
        <a:defRPr sz="1350" kern="1200">
          <a:solidFill>
            <a:schemeClr val="tx1"/>
          </a:solidFill>
          <a:latin typeface="+mn-lt"/>
          <a:ea typeface="+mn-ea"/>
          <a:cs typeface="+mn-cs"/>
        </a:defRPr>
      </a:lvl3pPr>
      <a:lvl4pPr marL="1028649" algn="l" defTabSz="685766" rtl="0" eaLnBrk="1" latinLnBrk="0" hangingPunct="1">
        <a:defRPr sz="1350" kern="1200">
          <a:solidFill>
            <a:schemeClr val="tx1"/>
          </a:solidFill>
          <a:latin typeface="+mn-lt"/>
          <a:ea typeface="+mn-ea"/>
          <a:cs typeface="+mn-cs"/>
        </a:defRPr>
      </a:lvl4pPr>
      <a:lvl5pPr marL="1371532" algn="l" defTabSz="685766" rtl="0" eaLnBrk="1" latinLnBrk="0" hangingPunct="1">
        <a:defRPr sz="1350" kern="1200">
          <a:solidFill>
            <a:schemeClr val="tx1"/>
          </a:solidFill>
          <a:latin typeface="+mn-lt"/>
          <a:ea typeface="+mn-ea"/>
          <a:cs typeface="+mn-cs"/>
        </a:defRPr>
      </a:lvl5pPr>
      <a:lvl6pPr marL="1714415" algn="l" defTabSz="685766" rtl="0" eaLnBrk="1" latinLnBrk="0" hangingPunct="1">
        <a:defRPr sz="1350" kern="1200">
          <a:solidFill>
            <a:schemeClr val="tx1"/>
          </a:solidFill>
          <a:latin typeface="+mn-lt"/>
          <a:ea typeface="+mn-ea"/>
          <a:cs typeface="+mn-cs"/>
        </a:defRPr>
      </a:lvl6pPr>
      <a:lvl7pPr marL="2057297" algn="l" defTabSz="685766" rtl="0" eaLnBrk="1" latinLnBrk="0" hangingPunct="1">
        <a:defRPr sz="1350" kern="1200">
          <a:solidFill>
            <a:schemeClr val="tx1"/>
          </a:solidFill>
          <a:latin typeface="+mn-lt"/>
          <a:ea typeface="+mn-ea"/>
          <a:cs typeface="+mn-cs"/>
        </a:defRPr>
      </a:lvl7pPr>
      <a:lvl8pPr marL="2400180" algn="l" defTabSz="685766" rtl="0" eaLnBrk="1" latinLnBrk="0" hangingPunct="1">
        <a:defRPr sz="1350" kern="1200">
          <a:solidFill>
            <a:schemeClr val="tx1"/>
          </a:solidFill>
          <a:latin typeface="+mn-lt"/>
          <a:ea typeface="+mn-ea"/>
          <a:cs typeface="+mn-cs"/>
        </a:defRPr>
      </a:lvl8pPr>
      <a:lvl9pPr marL="2743064" algn="l" defTabSz="68576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39.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36.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33.png"/><Relationship Id="rId5" Type="http://schemas.openxmlformats.org/officeDocument/2006/relationships/image" Target="../media/image49.png"/><Relationship Id="rId10" Type="http://schemas.openxmlformats.org/officeDocument/2006/relationships/image" Target="../media/image32.png"/><Relationship Id="rId4" Type="http://schemas.openxmlformats.org/officeDocument/2006/relationships/image" Target="../media/image48.png"/><Relationship Id="rId9"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D765D8-2211-8A4E-B222-6A8ACC764B70}"/>
              </a:ext>
            </a:extLst>
          </p:cNvPr>
          <p:cNvSpPr>
            <a:spLocks noGrp="1"/>
          </p:cNvSpPr>
          <p:nvPr>
            <p:ph type="ctrTitle"/>
          </p:nvPr>
        </p:nvSpPr>
        <p:spPr/>
        <p:txBody>
          <a:bodyPr/>
          <a:lstStyle/>
          <a:p>
            <a:r>
              <a:rPr lang="en-US" dirty="0"/>
              <a:t>Formal Verification of </a:t>
            </a:r>
            <a:br>
              <a:rPr lang="en-US" dirty="0"/>
            </a:br>
            <a:r>
              <a:rPr lang="en-US" dirty="0"/>
              <a:t>Run-to-completion Style </a:t>
            </a:r>
            <a:br>
              <a:rPr lang="en-US" dirty="0"/>
            </a:br>
            <a:r>
              <a:rPr lang="en-US" dirty="0" err="1"/>
              <a:t>Statecharts</a:t>
            </a:r>
            <a:r>
              <a:rPr lang="en-US" dirty="0"/>
              <a:t> Using Event-B</a:t>
            </a:r>
          </a:p>
        </p:txBody>
      </p:sp>
    </p:spTree>
    <p:extLst>
      <p:ext uri="{BB962C8B-B14F-4D97-AF65-F5344CB8AC3E}">
        <p14:creationId xmlns:p14="http://schemas.microsoft.com/office/powerpoint/2010/main" val="2396149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Model Construction</a:t>
            </a:r>
          </a:p>
        </p:txBody>
      </p:sp>
      <p:sp>
        <p:nvSpPr>
          <p:cNvPr id="3" name="Subtitle 2">
            <a:extLst>
              <a:ext uri="{FF2B5EF4-FFF2-40B4-BE49-F238E27FC236}">
                <a16:creationId xmlns:a16="http://schemas.microsoft.com/office/drawing/2014/main" id="{DB98364B-111A-144C-913C-7DF11AADB0ED}"/>
              </a:ext>
            </a:extLst>
          </p:cNvPr>
          <p:cNvSpPr>
            <a:spLocks noGrp="1"/>
          </p:cNvSpPr>
          <p:nvPr>
            <p:ph type="subTitle" idx="1"/>
          </p:nvPr>
        </p:nvSpPr>
        <p:spPr/>
        <p:txBody>
          <a:bodyPr/>
          <a:lstStyle/>
          <a:p>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10</a:t>
            </a:fld>
            <a:endParaRPr lang="en-US" dirty="0"/>
          </a:p>
        </p:txBody>
      </p:sp>
    </p:spTree>
    <p:extLst>
      <p:ext uri="{BB962C8B-B14F-4D97-AF65-F5344CB8AC3E}">
        <p14:creationId xmlns:p14="http://schemas.microsoft.com/office/powerpoint/2010/main" val="224302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7C716-BBC6-5F43-9091-415FBA13F979}"/>
              </a:ext>
            </a:extLst>
          </p:cNvPr>
          <p:cNvSpPr>
            <a:spLocks noGrp="1"/>
          </p:cNvSpPr>
          <p:nvPr>
            <p:ph type="title"/>
          </p:nvPr>
        </p:nvSpPr>
        <p:spPr/>
        <p:txBody>
          <a:bodyPr/>
          <a:lstStyle/>
          <a:p>
            <a:r>
              <a:rPr lang="en-US" dirty="0"/>
              <a:t>Different Types of Refinement</a:t>
            </a:r>
          </a:p>
        </p:txBody>
      </p:sp>
      <p:sp>
        <p:nvSpPr>
          <p:cNvPr id="4" name="Slide Number Placeholder 3">
            <a:extLst>
              <a:ext uri="{FF2B5EF4-FFF2-40B4-BE49-F238E27FC236}">
                <a16:creationId xmlns:a16="http://schemas.microsoft.com/office/drawing/2014/main" id="{54D27644-5BEB-3746-B937-D34439C7D4DB}"/>
              </a:ext>
            </a:extLst>
          </p:cNvPr>
          <p:cNvSpPr>
            <a:spLocks noGrp="1"/>
          </p:cNvSpPr>
          <p:nvPr>
            <p:ph type="sldNum" sz="quarter" idx="12"/>
          </p:nvPr>
        </p:nvSpPr>
        <p:spPr/>
        <p:txBody>
          <a:bodyPr/>
          <a:lstStyle/>
          <a:p>
            <a:fld id="{4FAB73BC-B049-4115-A692-8D63A059BFB8}" type="slidenum">
              <a:rPr lang="en-US" smtClean="0"/>
              <a:pPr/>
              <a:t>11</a:t>
            </a:fld>
            <a:endParaRPr lang="en-US" dirty="0"/>
          </a:p>
        </p:txBody>
      </p:sp>
      <p:sp>
        <p:nvSpPr>
          <p:cNvPr id="5" name="Content Placeholder 4">
            <a:extLst>
              <a:ext uri="{FF2B5EF4-FFF2-40B4-BE49-F238E27FC236}">
                <a16:creationId xmlns:a16="http://schemas.microsoft.com/office/drawing/2014/main" id="{12FF87CB-1855-F54C-A5CC-3E1FC417257D}"/>
              </a:ext>
            </a:extLst>
          </p:cNvPr>
          <p:cNvSpPr>
            <a:spLocks noGrp="1"/>
          </p:cNvSpPr>
          <p:nvPr>
            <p:ph sz="quarter" idx="13"/>
          </p:nvPr>
        </p:nvSpPr>
        <p:spPr>
          <a:xfrm>
            <a:off x="618867" y="859080"/>
            <a:ext cx="3700865" cy="4888035"/>
          </a:xfrm>
        </p:spPr>
        <p:txBody>
          <a:bodyPr>
            <a:normAutofit lnSpcReduction="10000"/>
          </a:bodyPr>
          <a:lstStyle/>
          <a:p>
            <a:pPr>
              <a:buFont typeface="Wingdings" pitchFamily="2" charset="2"/>
              <a:buChar char="v"/>
            </a:pPr>
            <a:r>
              <a:rPr lang="en-US" dirty="0"/>
              <a:t>Our Refinement Rules:</a:t>
            </a:r>
          </a:p>
          <a:p>
            <a:pPr lvl="1">
              <a:buFont typeface="Wingdings" pitchFamily="2" charset="2"/>
              <a:buChar char="v"/>
            </a:pPr>
            <a:r>
              <a:rPr lang="en-US" b="1" dirty="0">
                <a:solidFill>
                  <a:srgbClr val="00B0F0"/>
                </a:solidFill>
              </a:rPr>
              <a:t>Nesting Rule : </a:t>
            </a:r>
            <a:r>
              <a:rPr lang="en-US" dirty="0"/>
              <a:t>A </a:t>
            </a:r>
            <a:r>
              <a:rPr lang="en-US" dirty="0" err="1"/>
              <a:t>statechart</a:t>
            </a:r>
            <a:r>
              <a:rPr lang="en-US" dirty="0"/>
              <a:t> can be embedded within a state of another </a:t>
            </a:r>
            <a:r>
              <a:rPr lang="en-US" dirty="0" err="1"/>
              <a:t>statechart</a:t>
            </a:r>
            <a:endParaRPr lang="en-US" dirty="0"/>
          </a:p>
          <a:p>
            <a:pPr lvl="1">
              <a:buFont typeface="Wingdings" pitchFamily="2" charset="2"/>
              <a:buChar char="v"/>
            </a:pPr>
            <a:endParaRPr lang="en-US" b="1" dirty="0">
              <a:solidFill>
                <a:schemeClr val="accent1"/>
              </a:solidFill>
            </a:endParaRPr>
          </a:p>
          <a:p>
            <a:pPr lvl="1">
              <a:buFont typeface="Wingdings" pitchFamily="2" charset="2"/>
              <a:buChar char="v"/>
            </a:pPr>
            <a:endParaRPr lang="en-US" b="1" dirty="0">
              <a:solidFill>
                <a:schemeClr val="accent1"/>
              </a:solidFill>
            </a:endParaRPr>
          </a:p>
          <a:p>
            <a:pPr lvl="1">
              <a:buFont typeface="Wingdings" pitchFamily="2" charset="2"/>
              <a:buChar char="v"/>
            </a:pPr>
            <a:endParaRPr lang="en-US" b="1" dirty="0">
              <a:solidFill>
                <a:schemeClr val="accent1"/>
              </a:solidFill>
            </a:endParaRPr>
          </a:p>
          <a:p>
            <a:pPr lvl="1">
              <a:buFont typeface="Wingdings" pitchFamily="2" charset="2"/>
              <a:buChar char="v"/>
            </a:pPr>
            <a:endParaRPr lang="en-US" b="1" dirty="0">
              <a:solidFill>
                <a:schemeClr val="accent1"/>
              </a:solidFill>
            </a:endParaRPr>
          </a:p>
          <a:p>
            <a:pPr lvl="1">
              <a:buFont typeface="Wingdings" pitchFamily="2" charset="2"/>
              <a:buChar char="v"/>
            </a:pPr>
            <a:endParaRPr lang="en-US" b="1" dirty="0">
              <a:solidFill>
                <a:schemeClr val="accent1"/>
              </a:solidFill>
            </a:endParaRPr>
          </a:p>
          <a:p>
            <a:pPr lvl="1">
              <a:buFont typeface="Wingdings" pitchFamily="2" charset="2"/>
              <a:buChar char="v"/>
            </a:pPr>
            <a:endParaRPr lang="en-US" b="1" dirty="0">
              <a:solidFill>
                <a:srgbClr val="00B0F0"/>
              </a:solidFill>
            </a:endParaRPr>
          </a:p>
          <a:p>
            <a:pPr lvl="1">
              <a:buFont typeface="Wingdings" pitchFamily="2" charset="2"/>
              <a:buChar char="v"/>
            </a:pPr>
            <a:r>
              <a:rPr lang="en-US" b="1" dirty="0">
                <a:solidFill>
                  <a:srgbClr val="00B0F0"/>
                </a:solidFill>
              </a:rPr>
              <a:t>Guard Strengthening:</a:t>
            </a:r>
            <a:r>
              <a:rPr lang="en-US" dirty="0">
                <a:solidFill>
                  <a:srgbClr val="00B0F0"/>
                </a:solidFill>
              </a:rPr>
              <a:t> </a:t>
            </a:r>
            <a:r>
              <a:rPr lang="en-US" dirty="0"/>
              <a:t>Guard conditions on a transition can be strengthened</a:t>
            </a:r>
          </a:p>
          <a:p>
            <a:pPr marL="150869" lvl="1" indent="0">
              <a:buNone/>
            </a:pPr>
            <a:endParaRPr lang="en-US" dirty="0"/>
          </a:p>
          <a:p>
            <a:pPr marL="150869" lvl="1" indent="0">
              <a:buNone/>
            </a:pPr>
            <a:endParaRPr lang="en-US" dirty="0"/>
          </a:p>
          <a:p>
            <a:pPr marL="150869" lvl="1" indent="0">
              <a:buNone/>
            </a:pPr>
            <a:endParaRPr lang="en-US" dirty="0"/>
          </a:p>
          <a:p>
            <a:pPr marL="150869" lvl="1" indent="0">
              <a:buNone/>
            </a:pPr>
            <a:endParaRPr lang="en-US" dirty="0"/>
          </a:p>
          <a:p>
            <a:pPr lvl="1">
              <a:buFont typeface="Wingdings" pitchFamily="2" charset="2"/>
              <a:buChar char="v"/>
            </a:pPr>
            <a:endParaRPr lang="en-US" b="1" dirty="0">
              <a:solidFill>
                <a:schemeClr val="accent1"/>
              </a:solidFill>
            </a:endParaRPr>
          </a:p>
          <a:p>
            <a:pPr lvl="1">
              <a:buFont typeface="Wingdings" pitchFamily="2" charset="2"/>
              <a:buChar char="v"/>
            </a:pPr>
            <a:r>
              <a:rPr lang="en-US" b="1" dirty="0">
                <a:solidFill>
                  <a:srgbClr val="00B0F0"/>
                </a:solidFill>
              </a:rPr>
              <a:t>Action Strengthening: </a:t>
            </a:r>
            <a:r>
              <a:rPr lang="en-US" dirty="0"/>
              <a:t>Transitions can have additional actions</a:t>
            </a:r>
          </a:p>
          <a:p>
            <a:pPr lvl="1">
              <a:buFont typeface="Wingdings" pitchFamily="2" charset="2"/>
              <a:buChar char="v"/>
            </a:pPr>
            <a:endParaRPr lang="en-US" dirty="0"/>
          </a:p>
          <a:p>
            <a:pPr marL="150869" lvl="1" indent="0">
              <a:buNone/>
            </a:pPr>
            <a:endParaRPr lang="en-US" dirty="0"/>
          </a:p>
          <a:p>
            <a:pPr marL="150869" lvl="1" indent="0">
              <a:buNone/>
            </a:pPr>
            <a:endParaRPr lang="en-US" dirty="0"/>
          </a:p>
          <a:p>
            <a:pPr marL="150869" lvl="1" indent="0">
              <a:buNone/>
            </a:pPr>
            <a:endParaRPr lang="en-US" dirty="0"/>
          </a:p>
          <a:p>
            <a:endParaRPr lang="en-US" dirty="0"/>
          </a:p>
        </p:txBody>
      </p:sp>
      <p:sp>
        <p:nvSpPr>
          <p:cNvPr id="6" name="Content Placeholder 5">
            <a:extLst>
              <a:ext uri="{FF2B5EF4-FFF2-40B4-BE49-F238E27FC236}">
                <a16:creationId xmlns:a16="http://schemas.microsoft.com/office/drawing/2014/main" id="{EC93D75B-6F9C-3749-92E9-9510059CD133}"/>
              </a:ext>
            </a:extLst>
          </p:cNvPr>
          <p:cNvSpPr>
            <a:spLocks noGrp="1"/>
          </p:cNvSpPr>
          <p:nvPr>
            <p:ph sz="quarter" idx="14"/>
          </p:nvPr>
        </p:nvSpPr>
        <p:spPr>
          <a:xfrm>
            <a:off x="4493820" y="859080"/>
            <a:ext cx="3668789" cy="4888035"/>
          </a:xfrm>
        </p:spPr>
        <p:txBody>
          <a:bodyPr/>
          <a:lstStyle/>
          <a:p>
            <a:pPr>
              <a:buFont typeface="Wingdings" pitchFamily="2" charset="2"/>
              <a:buChar char="v"/>
            </a:pPr>
            <a:r>
              <a:rPr lang="en-US" dirty="0" err="1"/>
              <a:t>Syriani</a:t>
            </a:r>
            <a:r>
              <a:rPr lang="en-US" dirty="0"/>
              <a:t> et al. Refinement Rules:</a:t>
            </a:r>
          </a:p>
          <a:p>
            <a:pPr lvl="1">
              <a:buFont typeface="Wingdings" pitchFamily="2" charset="2"/>
              <a:buChar char="v"/>
            </a:pPr>
            <a:r>
              <a:rPr lang="en-US" dirty="0"/>
              <a:t>Rule 2 basic-to-or state rule:</a:t>
            </a:r>
          </a:p>
          <a:p>
            <a:pPr lvl="1">
              <a:buFont typeface="Wingdings" pitchFamily="2" charset="2"/>
              <a:buChar char="v"/>
            </a:pPr>
            <a:endParaRPr lang="en-US" dirty="0"/>
          </a:p>
          <a:p>
            <a:pPr marL="150869" lvl="1" indent="0">
              <a:buNone/>
            </a:pPr>
            <a:endParaRPr lang="en-US" dirty="0"/>
          </a:p>
          <a:p>
            <a:pPr marL="150869" lvl="1" indent="0">
              <a:buNone/>
            </a:pPr>
            <a:endParaRPr lang="en-US" dirty="0"/>
          </a:p>
          <a:p>
            <a:pPr lvl="1">
              <a:buFont typeface="Wingdings" pitchFamily="2" charset="2"/>
              <a:buChar char="v"/>
            </a:pPr>
            <a:endParaRPr lang="en-US" dirty="0"/>
          </a:p>
          <a:p>
            <a:pPr lvl="1">
              <a:buFont typeface="Wingdings" pitchFamily="2" charset="2"/>
              <a:buChar char="v"/>
            </a:pPr>
            <a:r>
              <a:rPr lang="en-US" dirty="0"/>
              <a:t>Rule 3 or-to- and-state rule:</a:t>
            </a:r>
          </a:p>
          <a:p>
            <a:pPr lvl="1">
              <a:buFont typeface="Wingdings" pitchFamily="2" charset="2"/>
              <a:buChar char="v"/>
            </a:pPr>
            <a:endParaRPr lang="en-US" dirty="0"/>
          </a:p>
          <a:p>
            <a:pPr lvl="1">
              <a:buFont typeface="Wingdings" pitchFamily="2" charset="2"/>
              <a:buChar char="v"/>
            </a:pPr>
            <a:endParaRPr lang="en-US" dirty="0"/>
          </a:p>
          <a:p>
            <a:pPr lvl="1">
              <a:buFont typeface="Wingdings" pitchFamily="2" charset="2"/>
              <a:buChar char="v"/>
            </a:pPr>
            <a:endParaRPr lang="en-US" dirty="0"/>
          </a:p>
          <a:p>
            <a:pPr lvl="1">
              <a:buFont typeface="Wingdings" pitchFamily="2" charset="2"/>
              <a:buChar char="v"/>
            </a:pPr>
            <a:endParaRPr lang="en-US" dirty="0"/>
          </a:p>
          <a:p>
            <a:pPr lvl="1">
              <a:buFont typeface="Wingdings" pitchFamily="2" charset="2"/>
              <a:buChar char="v"/>
            </a:pPr>
            <a:r>
              <a:rPr lang="en-US" dirty="0"/>
              <a:t>Rule 7 state extension rule:</a:t>
            </a:r>
          </a:p>
          <a:p>
            <a:pPr lvl="1">
              <a:buFont typeface="Wingdings" pitchFamily="2" charset="2"/>
              <a:buChar char="v"/>
            </a:pPr>
            <a:endParaRPr lang="en-US" dirty="0"/>
          </a:p>
          <a:p>
            <a:pPr lvl="1">
              <a:buFont typeface="Wingdings" pitchFamily="2" charset="2"/>
              <a:buChar char="v"/>
            </a:pPr>
            <a:endParaRPr lang="en-US" dirty="0"/>
          </a:p>
          <a:p>
            <a:pPr lvl="1">
              <a:buFont typeface="Wingdings" pitchFamily="2" charset="2"/>
              <a:buChar char="v"/>
            </a:pPr>
            <a:endParaRPr lang="en-US" dirty="0"/>
          </a:p>
          <a:p>
            <a:pPr lvl="1">
              <a:buFont typeface="Wingdings" pitchFamily="2" charset="2"/>
              <a:buChar char="v"/>
            </a:pPr>
            <a:endParaRPr lang="en-US" dirty="0"/>
          </a:p>
          <a:p>
            <a:pPr lvl="1">
              <a:buFont typeface="Wingdings" pitchFamily="2" charset="2"/>
              <a:buChar char="v"/>
            </a:pPr>
            <a:r>
              <a:rPr lang="en-US" dirty="0"/>
              <a:t>Rule 8 path refinement rule:</a:t>
            </a:r>
          </a:p>
        </p:txBody>
      </p:sp>
      <p:grpSp>
        <p:nvGrpSpPr>
          <p:cNvPr id="27" name="Group 26">
            <a:extLst>
              <a:ext uri="{FF2B5EF4-FFF2-40B4-BE49-F238E27FC236}">
                <a16:creationId xmlns:a16="http://schemas.microsoft.com/office/drawing/2014/main" id="{1234F129-8573-E04B-BF60-7C9BB1DC1A8D}"/>
              </a:ext>
            </a:extLst>
          </p:cNvPr>
          <p:cNvGrpSpPr/>
          <p:nvPr/>
        </p:nvGrpSpPr>
        <p:grpSpPr>
          <a:xfrm>
            <a:off x="856036" y="3962032"/>
            <a:ext cx="2826718" cy="954107"/>
            <a:chOff x="223225" y="1594964"/>
            <a:chExt cx="2826718" cy="954107"/>
          </a:xfrm>
        </p:grpSpPr>
        <p:sp>
          <p:nvSpPr>
            <p:cNvPr id="28" name="TextBox 27">
              <a:extLst>
                <a:ext uri="{FF2B5EF4-FFF2-40B4-BE49-F238E27FC236}">
                  <a16:creationId xmlns:a16="http://schemas.microsoft.com/office/drawing/2014/main" id="{D9D38C9D-80C3-0042-A4D4-F67584D1DEEB}"/>
                </a:ext>
              </a:extLst>
            </p:cNvPr>
            <p:cNvSpPr txBox="1"/>
            <p:nvPr/>
          </p:nvSpPr>
          <p:spPr>
            <a:xfrm>
              <a:off x="656181" y="1594964"/>
              <a:ext cx="1342368" cy="95410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a:p>
              <a:pPr algn="ctr"/>
              <a:endParaRPr lang="en-US" sz="1400" dirty="0"/>
            </a:p>
            <a:p>
              <a:pPr algn="ctr"/>
              <a:endParaRPr lang="en-US" sz="1400" dirty="0"/>
            </a:p>
            <a:p>
              <a:pPr algn="ctr"/>
              <a:endParaRPr lang="en-US" sz="1400" dirty="0"/>
            </a:p>
          </p:txBody>
        </p:sp>
        <p:sp>
          <p:nvSpPr>
            <p:cNvPr id="29" name="TextBox 28">
              <a:extLst>
                <a:ext uri="{FF2B5EF4-FFF2-40B4-BE49-F238E27FC236}">
                  <a16:creationId xmlns:a16="http://schemas.microsoft.com/office/drawing/2014/main" id="{33C8A59A-9D13-304D-A232-CB68894F8920}"/>
                </a:ext>
              </a:extLst>
            </p:cNvPr>
            <p:cNvSpPr txBox="1"/>
            <p:nvPr/>
          </p:nvSpPr>
          <p:spPr>
            <a:xfrm>
              <a:off x="2675547" y="1950672"/>
              <a:ext cx="374396"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cxnSp>
          <p:nvCxnSpPr>
            <p:cNvPr id="30" name="Straight Arrow Connector 29">
              <a:extLst>
                <a:ext uri="{FF2B5EF4-FFF2-40B4-BE49-F238E27FC236}">
                  <a16:creationId xmlns:a16="http://schemas.microsoft.com/office/drawing/2014/main" id="{BFFA7E5A-CE13-7D44-9701-E5D3AAC2D0C8}"/>
                </a:ext>
              </a:extLst>
            </p:cNvPr>
            <p:cNvCxnSpPr>
              <a:cxnSpLocks/>
            </p:cNvCxnSpPr>
            <p:nvPr/>
          </p:nvCxnSpPr>
          <p:spPr>
            <a:xfrm flipV="1">
              <a:off x="1991867" y="2090568"/>
              <a:ext cx="683680" cy="58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8E88C678-A047-6F4C-99F6-00AF56DAA654}"/>
                </a:ext>
              </a:extLst>
            </p:cNvPr>
            <p:cNvSpPr/>
            <p:nvPr/>
          </p:nvSpPr>
          <p:spPr>
            <a:xfrm>
              <a:off x="223225" y="201358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32" name="Straight Arrow Connector 31">
              <a:extLst>
                <a:ext uri="{FF2B5EF4-FFF2-40B4-BE49-F238E27FC236}">
                  <a16:creationId xmlns:a16="http://schemas.microsoft.com/office/drawing/2014/main" id="{946F7DA0-309F-094C-BA6A-29C96938E1C5}"/>
                </a:ext>
              </a:extLst>
            </p:cNvPr>
            <p:cNvCxnSpPr>
              <a:cxnSpLocks/>
              <a:stCxn id="31" idx="6"/>
              <a:endCxn id="28" idx="1"/>
            </p:cNvCxnSpPr>
            <p:nvPr/>
          </p:nvCxnSpPr>
          <p:spPr>
            <a:xfrm>
              <a:off x="340345" y="2071434"/>
              <a:ext cx="315836" cy="5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84457E83-87DF-DF45-B6D1-67759680B6E2}"/>
              </a:ext>
            </a:extLst>
          </p:cNvPr>
          <p:cNvGrpSpPr/>
          <p:nvPr/>
        </p:nvGrpSpPr>
        <p:grpSpPr>
          <a:xfrm>
            <a:off x="905200" y="5524913"/>
            <a:ext cx="2904363" cy="1169551"/>
            <a:chOff x="202361" y="1164076"/>
            <a:chExt cx="2904363" cy="1169551"/>
          </a:xfrm>
        </p:grpSpPr>
        <p:sp>
          <p:nvSpPr>
            <p:cNvPr id="39" name="TextBox 38">
              <a:extLst>
                <a:ext uri="{FF2B5EF4-FFF2-40B4-BE49-F238E27FC236}">
                  <a16:creationId xmlns:a16="http://schemas.microsoft.com/office/drawing/2014/main" id="{87C8BEEF-7012-FF47-82D3-17ADB0DAF4A8}"/>
                </a:ext>
              </a:extLst>
            </p:cNvPr>
            <p:cNvSpPr txBox="1"/>
            <p:nvPr/>
          </p:nvSpPr>
          <p:spPr>
            <a:xfrm>
              <a:off x="656181" y="1594964"/>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p:txBody>
        </p:sp>
        <p:sp>
          <p:nvSpPr>
            <p:cNvPr id="40" name="TextBox 39">
              <a:extLst>
                <a:ext uri="{FF2B5EF4-FFF2-40B4-BE49-F238E27FC236}">
                  <a16:creationId xmlns:a16="http://schemas.microsoft.com/office/drawing/2014/main" id="{A9373190-7E3D-FF49-9D1E-C9CB4B75EB85}"/>
                </a:ext>
              </a:extLst>
            </p:cNvPr>
            <p:cNvSpPr txBox="1"/>
            <p:nvPr/>
          </p:nvSpPr>
          <p:spPr>
            <a:xfrm>
              <a:off x="1764356" y="1164076"/>
              <a:ext cx="1342368" cy="1169551"/>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a:p>
              <a:pPr algn="ctr"/>
              <a:endParaRPr lang="en-US" sz="1400" dirty="0"/>
            </a:p>
            <a:p>
              <a:pPr algn="ctr"/>
              <a:endParaRPr lang="en-US" sz="1400" dirty="0"/>
            </a:p>
            <a:p>
              <a:pPr algn="ctr"/>
              <a:endParaRPr lang="en-US" sz="1400" dirty="0"/>
            </a:p>
            <a:p>
              <a:pPr algn="ctr"/>
              <a:endParaRPr lang="en-US" sz="1400" dirty="0"/>
            </a:p>
          </p:txBody>
        </p:sp>
        <p:cxnSp>
          <p:nvCxnSpPr>
            <p:cNvPr id="41" name="Straight Arrow Connector 40">
              <a:extLst>
                <a:ext uri="{FF2B5EF4-FFF2-40B4-BE49-F238E27FC236}">
                  <a16:creationId xmlns:a16="http://schemas.microsoft.com/office/drawing/2014/main" id="{93AA396F-1B3A-1548-B7A5-BB24DAA1BA12}"/>
                </a:ext>
              </a:extLst>
            </p:cNvPr>
            <p:cNvCxnSpPr>
              <a:cxnSpLocks/>
              <a:stCxn id="39" idx="3"/>
              <a:endCxn id="40" idx="1"/>
            </p:cNvCxnSpPr>
            <p:nvPr/>
          </p:nvCxnSpPr>
          <p:spPr>
            <a:xfrm flipV="1">
              <a:off x="1081596" y="1748852"/>
              <a:ext cx="68276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388EB642-C7EF-4A4F-B881-B503C2F2E8A5}"/>
                </a:ext>
              </a:extLst>
            </p:cNvPr>
            <p:cNvSpPr/>
            <p:nvPr/>
          </p:nvSpPr>
          <p:spPr>
            <a:xfrm>
              <a:off x="202361" y="1691001"/>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43" name="Straight Arrow Connector 42">
              <a:extLst>
                <a:ext uri="{FF2B5EF4-FFF2-40B4-BE49-F238E27FC236}">
                  <a16:creationId xmlns:a16="http://schemas.microsoft.com/office/drawing/2014/main" id="{1999EB16-AB37-EB4D-8652-089F5A3B3BD2}"/>
                </a:ext>
              </a:extLst>
            </p:cNvPr>
            <p:cNvCxnSpPr>
              <a:cxnSpLocks/>
              <a:stCxn id="42" idx="6"/>
              <a:endCxn id="39" idx="1"/>
            </p:cNvCxnSpPr>
            <p:nvPr/>
          </p:nvCxnSpPr>
          <p:spPr>
            <a:xfrm>
              <a:off x="319481" y="1748851"/>
              <a:ext cx="336700"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303D7AE8-4429-DF4F-A3B4-CEA401120251}"/>
              </a:ext>
            </a:extLst>
          </p:cNvPr>
          <p:cNvGrpSpPr/>
          <p:nvPr/>
        </p:nvGrpSpPr>
        <p:grpSpPr>
          <a:xfrm>
            <a:off x="2584337" y="5915402"/>
            <a:ext cx="1084652" cy="653843"/>
            <a:chOff x="1037441" y="5312234"/>
            <a:chExt cx="1084652" cy="653843"/>
          </a:xfrm>
        </p:grpSpPr>
        <p:grpSp>
          <p:nvGrpSpPr>
            <p:cNvPr id="34" name="Group 33">
              <a:extLst>
                <a:ext uri="{FF2B5EF4-FFF2-40B4-BE49-F238E27FC236}">
                  <a16:creationId xmlns:a16="http://schemas.microsoft.com/office/drawing/2014/main" id="{35620817-42E2-E84B-9A77-B767042D7594}"/>
                </a:ext>
              </a:extLst>
            </p:cNvPr>
            <p:cNvGrpSpPr/>
            <p:nvPr/>
          </p:nvGrpSpPr>
          <p:grpSpPr>
            <a:xfrm>
              <a:off x="1037441" y="5658300"/>
              <a:ext cx="1084652" cy="307777"/>
              <a:chOff x="907946" y="5347167"/>
              <a:chExt cx="1084652" cy="307777"/>
            </a:xfrm>
          </p:grpSpPr>
          <p:sp>
            <p:nvSpPr>
              <p:cNvPr id="35" name="TextBox 34">
                <a:extLst>
                  <a:ext uri="{FF2B5EF4-FFF2-40B4-BE49-F238E27FC236}">
                    <a16:creationId xmlns:a16="http://schemas.microsoft.com/office/drawing/2014/main" id="{769B8AB1-79E8-4241-97C7-BAF482A5DB41}"/>
                  </a:ext>
                </a:extLst>
              </p:cNvPr>
              <p:cNvSpPr txBox="1"/>
              <p:nvPr/>
            </p:nvSpPr>
            <p:spPr>
              <a:xfrm>
                <a:off x="907946" y="5347167"/>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SC</a:t>
                </a:r>
              </a:p>
            </p:txBody>
          </p:sp>
          <p:sp>
            <p:nvSpPr>
              <p:cNvPr id="36" name="TextBox 35">
                <a:extLst>
                  <a:ext uri="{FF2B5EF4-FFF2-40B4-BE49-F238E27FC236}">
                    <a16:creationId xmlns:a16="http://schemas.microsoft.com/office/drawing/2014/main" id="{8571595C-A153-B14E-9233-61013C9464D1}"/>
                  </a:ext>
                </a:extLst>
              </p:cNvPr>
              <p:cNvSpPr txBox="1"/>
              <p:nvPr/>
            </p:nvSpPr>
            <p:spPr>
              <a:xfrm>
                <a:off x="1573123" y="5347167"/>
                <a:ext cx="41947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SD</a:t>
                </a:r>
              </a:p>
            </p:txBody>
          </p:sp>
          <p:cxnSp>
            <p:nvCxnSpPr>
              <p:cNvPr id="37" name="Straight Arrow Connector 36">
                <a:extLst>
                  <a:ext uri="{FF2B5EF4-FFF2-40B4-BE49-F238E27FC236}">
                    <a16:creationId xmlns:a16="http://schemas.microsoft.com/office/drawing/2014/main" id="{FDF556E6-AD15-5742-B58E-A9C890A2636E}"/>
                  </a:ext>
                </a:extLst>
              </p:cNvPr>
              <p:cNvCxnSpPr>
                <a:cxnSpLocks/>
                <a:stCxn id="35" idx="3"/>
                <a:endCxn id="36" idx="1"/>
              </p:cNvCxnSpPr>
              <p:nvPr/>
            </p:nvCxnSpPr>
            <p:spPr>
              <a:xfrm>
                <a:off x="1365913" y="5501056"/>
                <a:ext cx="2072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23ABF3F7-1B2D-E442-9026-261DCC308A39}"/>
                </a:ext>
              </a:extLst>
            </p:cNvPr>
            <p:cNvSpPr/>
            <p:nvPr/>
          </p:nvSpPr>
          <p:spPr>
            <a:xfrm>
              <a:off x="1220198" y="531223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46" name="Straight Arrow Connector 45">
              <a:extLst>
                <a:ext uri="{FF2B5EF4-FFF2-40B4-BE49-F238E27FC236}">
                  <a16:creationId xmlns:a16="http://schemas.microsoft.com/office/drawing/2014/main" id="{9110B7D1-D663-7B47-AD7D-7E544AE52B32}"/>
                </a:ext>
              </a:extLst>
            </p:cNvPr>
            <p:cNvCxnSpPr>
              <a:cxnSpLocks/>
              <a:endCxn id="35" idx="0"/>
            </p:cNvCxnSpPr>
            <p:nvPr/>
          </p:nvCxnSpPr>
          <p:spPr>
            <a:xfrm>
              <a:off x="1266424" y="5427933"/>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BF05F228-8412-4440-B571-A4277D4C92D4}"/>
              </a:ext>
            </a:extLst>
          </p:cNvPr>
          <p:cNvGrpSpPr/>
          <p:nvPr/>
        </p:nvGrpSpPr>
        <p:grpSpPr>
          <a:xfrm>
            <a:off x="1407089" y="4100276"/>
            <a:ext cx="1123144" cy="646630"/>
            <a:chOff x="1415228" y="2198802"/>
            <a:chExt cx="1123144" cy="646630"/>
          </a:xfrm>
        </p:grpSpPr>
        <p:grpSp>
          <p:nvGrpSpPr>
            <p:cNvPr id="23" name="Group 22">
              <a:extLst>
                <a:ext uri="{FF2B5EF4-FFF2-40B4-BE49-F238E27FC236}">
                  <a16:creationId xmlns:a16="http://schemas.microsoft.com/office/drawing/2014/main" id="{CE8FBD54-ED79-1842-8C4B-E2C938E4D40D}"/>
                </a:ext>
              </a:extLst>
            </p:cNvPr>
            <p:cNvGrpSpPr/>
            <p:nvPr/>
          </p:nvGrpSpPr>
          <p:grpSpPr>
            <a:xfrm>
              <a:off x="1415228" y="2537655"/>
              <a:ext cx="1123144" cy="307777"/>
              <a:chOff x="907946" y="5347167"/>
              <a:chExt cx="1123144" cy="307777"/>
            </a:xfrm>
          </p:grpSpPr>
          <p:sp>
            <p:nvSpPr>
              <p:cNvPr id="24" name="TextBox 23">
                <a:extLst>
                  <a:ext uri="{FF2B5EF4-FFF2-40B4-BE49-F238E27FC236}">
                    <a16:creationId xmlns:a16="http://schemas.microsoft.com/office/drawing/2014/main" id="{0ADDA3D1-61D8-5B43-9E8D-5FE86D55AE94}"/>
                  </a:ext>
                </a:extLst>
              </p:cNvPr>
              <p:cNvSpPr txBox="1"/>
              <p:nvPr/>
            </p:nvSpPr>
            <p:spPr>
              <a:xfrm>
                <a:off x="907946" y="5347167"/>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SC</a:t>
                </a:r>
              </a:p>
            </p:txBody>
          </p:sp>
          <p:sp>
            <p:nvSpPr>
              <p:cNvPr id="25" name="TextBox 24">
                <a:extLst>
                  <a:ext uri="{FF2B5EF4-FFF2-40B4-BE49-F238E27FC236}">
                    <a16:creationId xmlns:a16="http://schemas.microsoft.com/office/drawing/2014/main" id="{C45261A7-6D54-0C47-8C63-F35A55060173}"/>
                  </a:ext>
                </a:extLst>
              </p:cNvPr>
              <p:cNvSpPr txBox="1"/>
              <p:nvPr/>
            </p:nvSpPr>
            <p:spPr>
              <a:xfrm>
                <a:off x="1573123" y="5347167"/>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SD</a:t>
                </a:r>
              </a:p>
            </p:txBody>
          </p:sp>
          <p:cxnSp>
            <p:nvCxnSpPr>
              <p:cNvPr id="26" name="Straight Arrow Connector 25">
                <a:extLst>
                  <a:ext uri="{FF2B5EF4-FFF2-40B4-BE49-F238E27FC236}">
                    <a16:creationId xmlns:a16="http://schemas.microsoft.com/office/drawing/2014/main" id="{27F422A9-CDBE-5A4B-9B0E-F77E9C277F38}"/>
                  </a:ext>
                </a:extLst>
              </p:cNvPr>
              <p:cNvCxnSpPr>
                <a:cxnSpLocks/>
                <a:stCxn id="24" idx="3"/>
                <a:endCxn id="25" idx="1"/>
              </p:cNvCxnSpPr>
              <p:nvPr/>
            </p:nvCxnSpPr>
            <p:spPr>
              <a:xfrm>
                <a:off x="1365913" y="5501056"/>
                <a:ext cx="2072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4" name="Oval 53">
              <a:extLst>
                <a:ext uri="{FF2B5EF4-FFF2-40B4-BE49-F238E27FC236}">
                  <a16:creationId xmlns:a16="http://schemas.microsoft.com/office/drawing/2014/main" id="{B110325F-EC4D-DD4E-9C2A-224E663E8170}"/>
                </a:ext>
              </a:extLst>
            </p:cNvPr>
            <p:cNvSpPr/>
            <p:nvPr/>
          </p:nvSpPr>
          <p:spPr>
            <a:xfrm>
              <a:off x="1595465" y="2198802"/>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55" name="Straight Arrow Connector 54">
              <a:extLst>
                <a:ext uri="{FF2B5EF4-FFF2-40B4-BE49-F238E27FC236}">
                  <a16:creationId xmlns:a16="http://schemas.microsoft.com/office/drawing/2014/main" id="{28E5E0E5-B625-634D-85BB-9E678CF8E05C}"/>
                </a:ext>
              </a:extLst>
            </p:cNvPr>
            <p:cNvCxnSpPr>
              <a:cxnSpLocks/>
            </p:cNvCxnSpPr>
            <p:nvPr/>
          </p:nvCxnSpPr>
          <p:spPr>
            <a:xfrm>
              <a:off x="1641691" y="2314501"/>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6CDEA8C6-0266-E24C-8418-645249DE463F}"/>
              </a:ext>
            </a:extLst>
          </p:cNvPr>
          <p:cNvGrpSpPr/>
          <p:nvPr/>
        </p:nvGrpSpPr>
        <p:grpSpPr>
          <a:xfrm>
            <a:off x="415062" y="1654439"/>
            <a:ext cx="3455212" cy="1605230"/>
            <a:chOff x="4551809" y="3134216"/>
            <a:chExt cx="3455212" cy="1605230"/>
          </a:xfrm>
        </p:grpSpPr>
        <p:sp>
          <p:nvSpPr>
            <p:cNvPr id="72" name="TextBox 71">
              <a:extLst>
                <a:ext uri="{FF2B5EF4-FFF2-40B4-BE49-F238E27FC236}">
                  <a16:creationId xmlns:a16="http://schemas.microsoft.com/office/drawing/2014/main" id="{14AE28F3-2E8D-C54D-805D-7B25796CEE7F}"/>
                </a:ext>
              </a:extLst>
            </p:cNvPr>
            <p:cNvSpPr txBox="1"/>
            <p:nvPr/>
          </p:nvSpPr>
          <p:spPr>
            <a:xfrm>
              <a:off x="6664653" y="3139008"/>
              <a:ext cx="1342368" cy="1600438"/>
            </a:xfrm>
            <a:prstGeom prst="rect">
              <a:avLst/>
            </a:prstGeom>
            <a:solidFill>
              <a:schemeClr val="accent6">
                <a:lumMod val="20000"/>
                <a:lumOff val="80000"/>
              </a:schemeClr>
            </a:solidFill>
            <a:ln w="25400">
              <a:solidFill>
                <a:schemeClr val="tx1"/>
              </a:solidFill>
            </a:ln>
          </p:spPr>
          <p:txBody>
            <a:bodyPr wrap="square" rtlCol="0">
              <a:spAutoFit/>
            </a:bodyPr>
            <a:lstStyle/>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p:txBody>
        </p:sp>
        <p:cxnSp>
          <p:nvCxnSpPr>
            <p:cNvPr id="73" name="Straight Arrow Connector 72">
              <a:extLst>
                <a:ext uri="{FF2B5EF4-FFF2-40B4-BE49-F238E27FC236}">
                  <a16:creationId xmlns:a16="http://schemas.microsoft.com/office/drawing/2014/main" id="{6BC1CC52-16FA-2C44-893F-11D27D2720C2}"/>
                </a:ext>
              </a:extLst>
            </p:cNvPr>
            <p:cNvCxnSpPr>
              <a:cxnSpLocks/>
              <a:stCxn id="76" idx="3"/>
              <a:endCxn id="72" idx="1"/>
            </p:cNvCxnSpPr>
            <p:nvPr/>
          </p:nvCxnSpPr>
          <p:spPr>
            <a:xfrm flipV="1">
              <a:off x="6268096" y="3939227"/>
              <a:ext cx="396557" cy="65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BB325239-33AE-BE42-A2A9-32E6F7340427}"/>
                </a:ext>
              </a:extLst>
            </p:cNvPr>
            <p:cNvSpPr/>
            <p:nvPr/>
          </p:nvSpPr>
          <p:spPr>
            <a:xfrm>
              <a:off x="4551809" y="3895847"/>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75" name="Straight Arrow Connector 74">
              <a:extLst>
                <a:ext uri="{FF2B5EF4-FFF2-40B4-BE49-F238E27FC236}">
                  <a16:creationId xmlns:a16="http://schemas.microsoft.com/office/drawing/2014/main" id="{01853F10-E3E0-BF4F-B1F7-DABD39F8C164}"/>
                </a:ext>
              </a:extLst>
            </p:cNvPr>
            <p:cNvCxnSpPr>
              <a:cxnSpLocks/>
              <a:stCxn id="74" idx="6"/>
              <a:endCxn id="76" idx="1"/>
            </p:cNvCxnSpPr>
            <p:nvPr/>
          </p:nvCxnSpPr>
          <p:spPr>
            <a:xfrm flipV="1">
              <a:off x="4668929" y="3945728"/>
              <a:ext cx="256799" cy="79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62F7C006-BBB3-6B49-8EE6-AB43F85A799A}"/>
                </a:ext>
              </a:extLst>
            </p:cNvPr>
            <p:cNvSpPr txBox="1"/>
            <p:nvPr/>
          </p:nvSpPr>
          <p:spPr>
            <a:xfrm>
              <a:off x="4925728" y="3468674"/>
              <a:ext cx="1342368" cy="95410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a:p>
              <a:pPr algn="ctr"/>
              <a:endParaRPr lang="en-US" sz="1400" dirty="0"/>
            </a:p>
            <a:p>
              <a:pPr algn="ctr"/>
              <a:endParaRPr lang="en-US" sz="1400" dirty="0"/>
            </a:p>
            <a:p>
              <a:pPr algn="ctr"/>
              <a:endParaRPr lang="en-US" sz="1400" dirty="0"/>
            </a:p>
          </p:txBody>
        </p:sp>
        <p:cxnSp>
          <p:nvCxnSpPr>
            <p:cNvPr id="77" name="Straight Connector 76">
              <a:extLst>
                <a:ext uri="{FF2B5EF4-FFF2-40B4-BE49-F238E27FC236}">
                  <a16:creationId xmlns:a16="http://schemas.microsoft.com/office/drawing/2014/main" id="{F97B9A83-C36F-9B43-A6DC-501D5009F51C}"/>
                </a:ext>
              </a:extLst>
            </p:cNvPr>
            <p:cNvCxnSpPr>
              <a:cxnSpLocks/>
              <a:stCxn id="72" idx="0"/>
              <a:endCxn id="72" idx="2"/>
            </p:cNvCxnSpPr>
            <p:nvPr/>
          </p:nvCxnSpPr>
          <p:spPr>
            <a:xfrm>
              <a:off x="7335837" y="3139008"/>
              <a:ext cx="0" cy="160043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BA362C87-D2DA-1749-A6AD-B995D44FC865}"/>
                </a:ext>
              </a:extLst>
            </p:cNvPr>
            <p:cNvSpPr txBox="1"/>
            <p:nvPr/>
          </p:nvSpPr>
          <p:spPr>
            <a:xfrm>
              <a:off x="6664653" y="3134216"/>
              <a:ext cx="1342368"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grpSp>
      <p:grpSp>
        <p:nvGrpSpPr>
          <p:cNvPr id="57" name="Group 56">
            <a:extLst>
              <a:ext uri="{FF2B5EF4-FFF2-40B4-BE49-F238E27FC236}">
                <a16:creationId xmlns:a16="http://schemas.microsoft.com/office/drawing/2014/main" id="{74BD2FD7-9436-8443-9050-B7FD4E3EF852}"/>
              </a:ext>
            </a:extLst>
          </p:cNvPr>
          <p:cNvGrpSpPr/>
          <p:nvPr/>
        </p:nvGrpSpPr>
        <p:grpSpPr>
          <a:xfrm>
            <a:off x="2635074" y="2026208"/>
            <a:ext cx="457967" cy="1198403"/>
            <a:chOff x="1037441" y="5312234"/>
            <a:chExt cx="457967" cy="1198403"/>
          </a:xfrm>
        </p:grpSpPr>
        <p:grpSp>
          <p:nvGrpSpPr>
            <p:cNvPr id="58" name="Group 57">
              <a:extLst>
                <a:ext uri="{FF2B5EF4-FFF2-40B4-BE49-F238E27FC236}">
                  <a16:creationId xmlns:a16="http://schemas.microsoft.com/office/drawing/2014/main" id="{A06A88DC-A12D-734F-86BC-2981F43FEB1E}"/>
                </a:ext>
              </a:extLst>
            </p:cNvPr>
            <p:cNvGrpSpPr/>
            <p:nvPr/>
          </p:nvGrpSpPr>
          <p:grpSpPr>
            <a:xfrm>
              <a:off x="1037441" y="5658300"/>
              <a:ext cx="457967" cy="852337"/>
              <a:chOff x="907946" y="5347167"/>
              <a:chExt cx="457967" cy="852337"/>
            </a:xfrm>
          </p:grpSpPr>
          <p:sp>
            <p:nvSpPr>
              <p:cNvPr id="61" name="TextBox 60">
                <a:extLst>
                  <a:ext uri="{FF2B5EF4-FFF2-40B4-BE49-F238E27FC236}">
                    <a16:creationId xmlns:a16="http://schemas.microsoft.com/office/drawing/2014/main" id="{9CEDB1EA-7E25-2440-B8EE-5BF05D57CDFF}"/>
                  </a:ext>
                </a:extLst>
              </p:cNvPr>
              <p:cNvSpPr txBox="1"/>
              <p:nvPr/>
            </p:nvSpPr>
            <p:spPr>
              <a:xfrm>
                <a:off x="907946" y="5347167"/>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SE</a:t>
                </a:r>
              </a:p>
            </p:txBody>
          </p:sp>
          <p:sp>
            <p:nvSpPr>
              <p:cNvPr id="62" name="TextBox 61">
                <a:extLst>
                  <a:ext uri="{FF2B5EF4-FFF2-40B4-BE49-F238E27FC236}">
                    <a16:creationId xmlns:a16="http://schemas.microsoft.com/office/drawing/2014/main" id="{106853C8-AB48-334B-9F4C-8B78908D74BA}"/>
                  </a:ext>
                </a:extLst>
              </p:cNvPr>
              <p:cNvSpPr txBox="1"/>
              <p:nvPr/>
            </p:nvSpPr>
            <p:spPr>
              <a:xfrm>
                <a:off x="928470" y="5891727"/>
                <a:ext cx="41947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SF</a:t>
                </a:r>
              </a:p>
            </p:txBody>
          </p:sp>
          <p:cxnSp>
            <p:nvCxnSpPr>
              <p:cNvPr id="63" name="Straight Arrow Connector 62">
                <a:extLst>
                  <a:ext uri="{FF2B5EF4-FFF2-40B4-BE49-F238E27FC236}">
                    <a16:creationId xmlns:a16="http://schemas.microsoft.com/office/drawing/2014/main" id="{DF5FF80B-B154-2D46-A53C-158124D503B5}"/>
                  </a:ext>
                </a:extLst>
              </p:cNvPr>
              <p:cNvCxnSpPr>
                <a:cxnSpLocks/>
                <a:stCxn id="61" idx="2"/>
                <a:endCxn id="62" idx="0"/>
              </p:cNvCxnSpPr>
              <p:nvPr/>
            </p:nvCxnSpPr>
            <p:spPr>
              <a:xfrm>
                <a:off x="1136930" y="5654944"/>
                <a:ext cx="1278" cy="2367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9" name="Oval 58">
              <a:extLst>
                <a:ext uri="{FF2B5EF4-FFF2-40B4-BE49-F238E27FC236}">
                  <a16:creationId xmlns:a16="http://schemas.microsoft.com/office/drawing/2014/main" id="{0E2B10AB-1C45-7A4F-8092-5EAA7E91B306}"/>
                </a:ext>
              </a:extLst>
            </p:cNvPr>
            <p:cNvSpPr/>
            <p:nvPr/>
          </p:nvSpPr>
          <p:spPr>
            <a:xfrm>
              <a:off x="1220198" y="531223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60" name="Straight Arrow Connector 59">
              <a:extLst>
                <a:ext uri="{FF2B5EF4-FFF2-40B4-BE49-F238E27FC236}">
                  <a16:creationId xmlns:a16="http://schemas.microsoft.com/office/drawing/2014/main" id="{472E1D12-54DA-FB4F-B706-13E7F086F1A1}"/>
                </a:ext>
              </a:extLst>
            </p:cNvPr>
            <p:cNvCxnSpPr>
              <a:cxnSpLocks/>
              <a:endCxn id="61" idx="0"/>
            </p:cNvCxnSpPr>
            <p:nvPr/>
          </p:nvCxnSpPr>
          <p:spPr>
            <a:xfrm>
              <a:off x="1266424" y="5427933"/>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B1A5DA0C-90D7-FD41-AFE8-14D0ACB503C9}"/>
              </a:ext>
            </a:extLst>
          </p:cNvPr>
          <p:cNvGrpSpPr/>
          <p:nvPr/>
        </p:nvGrpSpPr>
        <p:grpSpPr>
          <a:xfrm>
            <a:off x="3359326" y="2026208"/>
            <a:ext cx="457967" cy="1198403"/>
            <a:chOff x="1037441" y="5312234"/>
            <a:chExt cx="457967" cy="1198403"/>
          </a:xfrm>
        </p:grpSpPr>
        <p:grpSp>
          <p:nvGrpSpPr>
            <p:cNvPr id="65" name="Group 64">
              <a:extLst>
                <a:ext uri="{FF2B5EF4-FFF2-40B4-BE49-F238E27FC236}">
                  <a16:creationId xmlns:a16="http://schemas.microsoft.com/office/drawing/2014/main" id="{38EDC4A6-D8B9-2A42-A6BC-92792D5B33B0}"/>
                </a:ext>
              </a:extLst>
            </p:cNvPr>
            <p:cNvGrpSpPr/>
            <p:nvPr/>
          </p:nvGrpSpPr>
          <p:grpSpPr>
            <a:xfrm>
              <a:off x="1037441" y="5658300"/>
              <a:ext cx="457967" cy="852337"/>
              <a:chOff x="907946" y="5347167"/>
              <a:chExt cx="457967" cy="852337"/>
            </a:xfrm>
          </p:grpSpPr>
          <p:sp>
            <p:nvSpPr>
              <p:cNvPr id="68" name="TextBox 67">
                <a:extLst>
                  <a:ext uri="{FF2B5EF4-FFF2-40B4-BE49-F238E27FC236}">
                    <a16:creationId xmlns:a16="http://schemas.microsoft.com/office/drawing/2014/main" id="{D4EF0C5D-3633-B44D-908A-727305A800F1}"/>
                  </a:ext>
                </a:extLst>
              </p:cNvPr>
              <p:cNvSpPr txBox="1"/>
              <p:nvPr/>
            </p:nvSpPr>
            <p:spPr>
              <a:xfrm>
                <a:off x="907946" y="5347167"/>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SG</a:t>
                </a:r>
              </a:p>
            </p:txBody>
          </p:sp>
          <p:sp>
            <p:nvSpPr>
              <p:cNvPr id="69" name="TextBox 68">
                <a:extLst>
                  <a:ext uri="{FF2B5EF4-FFF2-40B4-BE49-F238E27FC236}">
                    <a16:creationId xmlns:a16="http://schemas.microsoft.com/office/drawing/2014/main" id="{130FBA3C-CF7C-594E-B996-5C8EC8CEDE03}"/>
                  </a:ext>
                </a:extLst>
              </p:cNvPr>
              <p:cNvSpPr txBox="1"/>
              <p:nvPr/>
            </p:nvSpPr>
            <p:spPr>
              <a:xfrm>
                <a:off x="928470" y="5891727"/>
                <a:ext cx="41947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SH</a:t>
                </a:r>
              </a:p>
            </p:txBody>
          </p:sp>
          <p:cxnSp>
            <p:nvCxnSpPr>
              <p:cNvPr id="70" name="Straight Arrow Connector 69">
                <a:extLst>
                  <a:ext uri="{FF2B5EF4-FFF2-40B4-BE49-F238E27FC236}">
                    <a16:creationId xmlns:a16="http://schemas.microsoft.com/office/drawing/2014/main" id="{F3414B49-BD59-E84F-A0A2-C7B687F032B2}"/>
                  </a:ext>
                </a:extLst>
              </p:cNvPr>
              <p:cNvCxnSpPr>
                <a:cxnSpLocks/>
                <a:stCxn id="68" idx="2"/>
                <a:endCxn id="69" idx="0"/>
              </p:cNvCxnSpPr>
              <p:nvPr/>
            </p:nvCxnSpPr>
            <p:spPr>
              <a:xfrm>
                <a:off x="1136930" y="5654944"/>
                <a:ext cx="1278" cy="2367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6" name="Oval 65">
              <a:extLst>
                <a:ext uri="{FF2B5EF4-FFF2-40B4-BE49-F238E27FC236}">
                  <a16:creationId xmlns:a16="http://schemas.microsoft.com/office/drawing/2014/main" id="{02113CDC-789E-5541-A356-3A85C89BCBA3}"/>
                </a:ext>
              </a:extLst>
            </p:cNvPr>
            <p:cNvSpPr/>
            <p:nvPr/>
          </p:nvSpPr>
          <p:spPr>
            <a:xfrm>
              <a:off x="1220198" y="531223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67" name="Straight Arrow Connector 66">
              <a:extLst>
                <a:ext uri="{FF2B5EF4-FFF2-40B4-BE49-F238E27FC236}">
                  <a16:creationId xmlns:a16="http://schemas.microsoft.com/office/drawing/2014/main" id="{698C97C6-B65E-474C-A93F-4D727207168C}"/>
                </a:ext>
              </a:extLst>
            </p:cNvPr>
            <p:cNvCxnSpPr>
              <a:cxnSpLocks/>
              <a:endCxn id="68" idx="0"/>
            </p:cNvCxnSpPr>
            <p:nvPr/>
          </p:nvCxnSpPr>
          <p:spPr>
            <a:xfrm>
              <a:off x="1266424" y="5427933"/>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EAAAF50D-F5FE-7344-9E31-8731883B4B5E}"/>
              </a:ext>
            </a:extLst>
          </p:cNvPr>
          <p:cNvGrpSpPr/>
          <p:nvPr/>
        </p:nvGrpSpPr>
        <p:grpSpPr>
          <a:xfrm>
            <a:off x="905200" y="2158288"/>
            <a:ext cx="1090604" cy="653843"/>
            <a:chOff x="907946" y="5001101"/>
            <a:chExt cx="1090604" cy="653843"/>
          </a:xfrm>
        </p:grpSpPr>
        <p:grpSp>
          <p:nvGrpSpPr>
            <p:cNvPr id="80" name="Group 79">
              <a:extLst>
                <a:ext uri="{FF2B5EF4-FFF2-40B4-BE49-F238E27FC236}">
                  <a16:creationId xmlns:a16="http://schemas.microsoft.com/office/drawing/2014/main" id="{66AAD64B-89D0-9E47-B028-16E5312AE430}"/>
                </a:ext>
              </a:extLst>
            </p:cNvPr>
            <p:cNvGrpSpPr/>
            <p:nvPr/>
          </p:nvGrpSpPr>
          <p:grpSpPr>
            <a:xfrm>
              <a:off x="907946" y="5347167"/>
              <a:ext cx="1090604" cy="307777"/>
              <a:chOff x="907946" y="5347167"/>
              <a:chExt cx="1090604" cy="307777"/>
            </a:xfrm>
          </p:grpSpPr>
          <p:sp>
            <p:nvSpPr>
              <p:cNvPr id="83" name="TextBox 82">
                <a:extLst>
                  <a:ext uri="{FF2B5EF4-FFF2-40B4-BE49-F238E27FC236}">
                    <a16:creationId xmlns:a16="http://schemas.microsoft.com/office/drawing/2014/main" id="{5892A0C9-869B-5747-BDA5-8AC8BA0547CC}"/>
                  </a:ext>
                </a:extLst>
              </p:cNvPr>
              <p:cNvSpPr txBox="1"/>
              <p:nvPr/>
            </p:nvSpPr>
            <p:spPr>
              <a:xfrm>
                <a:off x="907946" y="5347167"/>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SC</a:t>
                </a:r>
              </a:p>
            </p:txBody>
          </p:sp>
          <p:sp>
            <p:nvSpPr>
              <p:cNvPr id="84" name="TextBox 83">
                <a:extLst>
                  <a:ext uri="{FF2B5EF4-FFF2-40B4-BE49-F238E27FC236}">
                    <a16:creationId xmlns:a16="http://schemas.microsoft.com/office/drawing/2014/main" id="{6DDAC2CF-BA0F-6448-AFC9-F8447ED9975F}"/>
                  </a:ext>
                </a:extLst>
              </p:cNvPr>
              <p:cNvSpPr txBox="1"/>
              <p:nvPr/>
            </p:nvSpPr>
            <p:spPr>
              <a:xfrm>
                <a:off x="1573124" y="5347167"/>
                <a:ext cx="425426"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SD</a:t>
                </a:r>
              </a:p>
            </p:txBody>
          </p:sp>
          <p:cxnSp>
            <p:nvCxnSpPr>
              <p:cNvPr id="85" name="Straight Arrow Connector 84">
                <a:extLst>
                  <a:ext uri="{FF2B5EF4-FFF2-40B4-BE49-F238E27FC236}">
                    <a16:creationId xmlns:a16="http://schemas.microsoft.com/office/drawing/2014/main" id="{9CE67D3A-25D8-FD48-980C-069A0C908110}"/>
                  </a:ext>
                </a:extLst>
              </p:cNvPr>
              <p:cNvCxnSpPr>
                <a:cxnSpLocks/>
                <a:stCxn id="83" idx="3"/>
                <a:endCxn id="84" idx="1"/>
              </p:cNvCxnSpPr>
              <p:nvPr/>
            </p:nvCxnSpPr>
            <p:spPr>
              <a:xfrm>
                <a:off x="1365913" y="5501056"/>
                <a:ext cx="2072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1" name="Oval 80">
              <a:extLst>
                <a:ext uri="{FF2B5EF4-FFF2-40B4-BE49-F238E27FC236}">
                  <a16:creationId xmlns:a16="http://schemas.microsoft.com/office/drawing/2014/main" id="{2F961915-7220-D040-A0A4-E46EB9CFEA8C}"/>
                </a:ext>
              </a:extLst>
            </p:cNvPr>
            <p:cNvSpPr/>
            <p:nvPr/>
          </p:nvSpPr>
          <p:spPr>
            <a:xfrm>
              <a:off x="1080670" y="5001101"/>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82" name="Straight Arrow Connector 81">
              <a:extLst>
                <a:ext uri="{FF2B5EF4-FFF2-40B4-BE49-F238E27FC236}">
                  <a16:creationId xmlns:a16="http://schemas.microsoft.com/office/drawing/2014/main" id="{8EDBDA40-9874-7146-B60F-90D53A04D8B2}"/>
                </a:ext>
              </a:extLst>
            </p:cNvPr>
            <p:cNvCxnSpPr>
              <a:cxnSpLocks/>
            </p:cNvCxnSpPr>
            <p:nvPr/>
          </p:nvCxnSpPr>
          <p:spPr>
            <a:xfrm>
              <a:off x="1126896" y="5116800"/>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A341D351-6230-3E45-B4E9-7236D77FFC0B}"/>
              </a:ext>
            </a:extLst>
          </p:cNvPr>
          <p:cNvGrpSpPr/>
          <p:nvPr/>
        </p:nvGrpSpPr>
        <p:grpSpPr>
          <a:xfrm>
            <a:off x="4806953" y="1414614"/>
            <a:ext cx="2904363" cy="1169551"/>
            <a:chOff x="202361" y="1164076"/>
            <a:chExt cx="2904363" cy="1169551"/>
          </a:xfrm>
        </p:grpSpPr>
        <p:sp>
          <p:nvSpPr>
            <p:cNvPr id="93" name="TextBox 92">
              <a:extLst>
                <a:ext uri="{FF2B5EF4-FFF2-40B4-BE49-F238E27FC236}">
                  <a16:creationId xmlns:a16="http://schemas.microsoft.com/office/drawing/2014/main" id="{E2BE55C6-EA70-7E46-8511-F61B3DAA6119}"/>
                </a:ext>
              </a:extLst>
            </p:cNvPr>
            <p:cNvSpPr txBox="1"/>
            <p:nvPr/>
          </p:nvSpPr>
          <p:spPr>
            <a:xfrm>
              <a:off x="656181" y="1594964"/>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p:txBody>
        </p:sp>
        <p:sp>
          <p:nvSpPr>
            <p:cNvPr id="94" name="TextBox 93">
              <a:extLst>
                <a:ext uri="{FF2B5EF4-FFF2-40B4-BE49-F238E27FC236}">
                  <a16:creationId xmlns:a16="http://schemas.microsoft.com/office/drawing/2014/main" id="{428196D6-414D-4749-8D89-3B1E15F91044}"/>
                </a:ext>
              </a:extLst>
            </p:cNvPr>
            <p:cNvSpPr txBox="1"/>
            <p:nvPr/>
          </p:nvSpPr>
          <p:spPr>
            <a:xfrm>
              <a:off x="1764356" y="1164076"/>
              <a:ext cx="1342368" cy="1169551"/>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a:p>
              <a:pPr algn="ctr"/>
              <a:endParaRPr lang="en-US" sz="1400" dirty="0"/>
            </a:p>
            <a:p>
              <a:pPr algn="ctr"/>
              <a:endParaRPr lang="en-US" sz="1400" dirty="0"/>
            </a:p>
            <a:p>
              <a:pPr algn="ctr"/>
              <a:endParaRPr lang="en-US" sz="1400" dirty="0"/>
            </a:p>
            <a:p>
              <a:pPr algn="ctr"/>
              <a:endParaRPr lang="en-US" sz="1400" dirty="0"/>
            </a:p>
          </p:txBody>
        </p:sp>
        <p:cxnSp>
          <p:nvCxnSpPr>
            <p:cNvPr id="95" name="Straight Arrow Connector 94">
              <a:extLst>
                <a:ext uri="{FF2B5EF4-FFF2-40B4-BE49-F238E27FC236}">
                  <a16:creationId xmlns:a16="http://schemas.microsoft.com/office/drawing/2014/main" id="{EEC1A9FC-EF9A-1D41-8694-9EFACAA73EDE}"/>
                </a:ext>
              </a:extLst>
            </p:cNvPr>
            <p:cNvCxnSpPr>
              <a:cxnSpLocks/>
              <a:stCxn id="93" idx="3"/>
              <a:endCxn id="94" idx="1"/>
            </p:cNvCxnSpPr>
            <p:nvPr/>
          </p:nvCxnSpPr>
          <p:spPr>
            <a:xfrm flipV="1">
              <a:off x="1081596" y="1748852"/>
              <a:ext cx="68276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Oval 95">
              <a:extLst>
                <a:ext uri="{FF2B5EF4-FFF2-40B4-BE49-F238E27FC236}">
                  <a16:creationId xmlns:a16="http://schemas.microsoft.com/office/drawing/2014/main" id="{34CFDDCF-50D5-3C45-8CBD-99B0DD9FD436}"/>
                </a:ext>
              </a:extLst>
            </p:cNvPr>
            <p:cNvSpPr/>
            <p:nvPr/>
          </p:nvSpPr>
          <p:spPr>
            <a:xfrm>
              <a:off x="202361" y="1691001"/>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97" name="Straight Arrow Connector 96">
              <a:extLst>
                <a:ext uri="{FF2B5EF4-FFF2-40B4-BE49-F238E27FC236}">
                  <a16:creationId xmlns:a16="http://schemas.microsoft.com/office/drawing/2014/main" id="{80B113ED-3F4F-6B40-957E-CF3DFB6E1799}"/>
                </a:ext>
              </a:extLst>
            </p:cNvPr>
            <p:cNvCxnSpPr>
              <a:cxnSpLocks/>
              <a:stCxn id="96" idx="6"/>
              <a:endCxn id="93" idx="1"/>
            </p:cNvCxnSpPr>
            <p:nvPr/>
          </p:nvCxnSpPr>
          <p:spPr>
            <a:xfrm>
              <a:off x="319481" y="1748851"/>
              <a:ext cx="336700"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787F1B21-196E-5D4F-9E67-0E07AAA37968}"/>
              </a:ext>
            </a:extLst>
          </p:cNvPr>
          <p:cNvGrpSpPr/>
          <p:nvPr/>
        </p:nvGrpSpPr>
        <p:grpSpPr>
          <a:xfrm>
            <a:off x="6509382" y="1826357"/>
            <a:ext cx="1084652" cy="653843"/>
            <a:chOff x="1037441" y="5312234"/>
            <a:chExt cx="1084652" cy="653843"/>
          </a:xfrm>
        </p:grpSpPr>
        <p:grpSp>
          <p:nvGrpSpPr>
            <p:cNvPr id="99" name="Group 98">
              <a:extLst>
                <a:ext uri="{FF2B5EF4-FFF2-40B4-BE49-F238E27FC236}">
                  <a16:creationId xmlns:a16="http://schemas.microsoft.com/office/drawing/2014/main" id="{D055CCB6-4611-3346-B203-92013A4ED3F2}"/>
                </a:ext>
              </a:extLst>
            </p:cNvPr>
            <p:cNvGrpSpPr/>
            <p:nvPr/>
          </p:nvGrpSpPr>
          <p:grpSpPr>
            <a:xfrm>
              <a:off x="1037441" y="5658300"/>
              <a:ext cx="1084652" cy="307777"/>
              <a:chOff x="907946" y="5347167"/>
              <a:chExt cx="1084652" cy="307777"/>
            </a:xfrm>
          </p:grpSpPr>
          <p:sp>
            <p:nvSpPr>
              <p:cNvPr id="102" name="TextBox 101">
                <a:extLst>
                  <a:ext uri="{FF2B5EF4-FFF2-40B4-BE49-F238E27FC236}">
                    <a16:creationId xmlns:a16="http://schemas.microsoft.com/office/drawing/2014/main" id="{E9E84D60-2087-8E40-BA94-2836CFC8E7B5}"/>
                  </a:ext>
                </a:extLst>
              </p:cNvPr>
              <p:cNvSpPr txBox="1"/>
              <p:nvPr/>
            </p:nvSpPr>
            <p:spPr>
              <a:xfrm>
                <a:off x="907946" y="5347167"/>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SC</a:t>
                </a:r>
              </a:p>
            </p:txBody>
          </p:sp>
          <p:sp>
            <p:nvSpPr>
              <p:cNvPr id="103" name="TextBox 102">
                <a:extLst>
                  <a:ext uri="{FF2B5EF4-FFF2-40B4-BE49-F238E27FC236}">
                    <a16:creationId xmlns:a16="http://schemas.microsoft.com/office/drawing/2014/main" id="{77CC2222-54A5-F849-AE54-EF39C4E9B773}"/>
                  </a:ext>
                </a:extLst>
              </p:cNvPr>
              <p:cNvSpPr txBox="1"/>
              <p:nvPr/>
            </p:nvSpPr>
            <p:spPr>
              <a:xfrm>
                <a:off x="1573123" y="5347167"/>
                <a:ext cx="41947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SD</a:t>
                </a:r>
              </a:p>
            </p:txBody>
          </p:sp>
          <p:cxnSp>
            <p:nvCxnSpPr>
              <p:cNvPr id="104" name="Straight Arrow Connector 103">
                <a:extLst>
                  <a:ext uri="{FF2B5EF4-FFF2-40B4-BE49-F238E27FC236}">
                    <a16:creationId xmlns:a16="http://schemas.microsoft.com/office/drawing/2014/main" id="{8CE367FC-00F3-6740-890B-B139B63B0FD6}"/>
                  </a:ext>
                </a:extLst>
              </p:cNvPr>
              <p:cNvCxnSpPr>
                <a:cxnSpLocks/>
                <a:stCxn id="102" idx="3"/>
                <a:endCxn id="103" idx="1"/>
              </p:cNvCxnSpPr>
              <p:nvPr/>
            </p:nvCxnSpPr>
            <p:spPr>
              <a:xfrm>
                <a:off x="1365913" y="5501056"/>
                <a:ext cx="2072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0" name="Oval 99">
              <a:extLst>
                <a:ext uri="{FF2B5EF4-FFF2-40B4-BE49-F238E27FC236}">
                  <a16:creationId xmlns:a16="http://schemas.microsoft.com/office/drawing/2014/main" id="{042EF087-3E4E-704E-9450-D7DA2F1EB5E0}"/>
                </a:ext>
              </a:extLst>
            </p:cNvPr>
            <p:cNvSpPr/>
            <p:nvPr/>
          </p:nvSpPr>
          <p:spPr>
            <a:xfrm>
              <a:off x="1220198" y="531223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01" name="Straight Arrow Connector 100">
              <a:extLst>
                <a:ext uri="{FF2B5EF4-FFF2-40B4-BE49-F238E27FC236}">
                  <a16:creationId xmlns:a16="http://schemas.microsoft.com/office/drawing/2014/main" id="{45777BC6-E2F4-244E-9D73-DB42C8A1AD39}"/>
                </a:ext>
              </a:extLst>
            </p:cNvPr>
            <p:cNvCxnSpPr>
              <a:cxnSpLocks/>
              <a:endCxn id="102" idx="0"/>
            </p:cNvCxnSpPr>
            <p:nvPr/>
          </p:nvCxnSpPr>
          <p:spPr>
            <a:xfrm>
              <a:off x="1266424" y="5427933"/>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8" name="Straight Connector 107">
            <a:extLst>
              <a:ext uri="{FF2B5EF4-FFF2-40B4-BE49-F238E27FC236}">
                <a16:creationId xmlns:a16="http://schemas.microsoft.com/office/drawing/2014/main" id="{53EC8E87-00A3-994B-9DA3-57565ADBD98E}"/>
              </a:ext>
            </a:extLst>
          </p:cNvPr>
          <p:cNvCxnSpPr/>
          <p:nvPr/>
        </p:nvCxnSpPr>
        <p:spPr>
          <a:xfrm>
            <a:off x="871896" y="1728124"/>
            <a:ext cx="2875248" cy="5981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76D3E30-88AA-1D4D-971B-0A1DCA3F7F6B}"/>
              </a:ext>
            </a:extLst>
          </p:cNvPr>
          <p:cNvCxnSpPr/>
          <p:nvPr/>
        </p:nvCxnSpPr>
        <p:spPr>
          <a:xfrm>
            <a:off x="913240" y="3435711"/>
            <a:ext cx="2875248" cy="59818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98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p:txBody>
          <a:bodyPr/>
          <a:lstStyle/>
          <a:p>
            <a:r>
              <a:rPr lang="en-US" dirty="0"/>
              <a:t>Quadrotor Helicopter Model Construction</a:t>
            </a:r>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12</a:t>
            </a:fld>
            <a:endParaRPr lang="en-US" dirty="0"/>
          </a:p>
        </p:txBody>
      </p:sp>
      <p:pic>
        <p:nvPicPr>
          <p:cNvPr id="3" name="Content Placeholder 2">
            <a:extLst>
              <a:ext uri="{FF2B5EF4-FFF2-40B4-BE49-F238E27FC236}">
                <a16:creationId xmlns:a16="http://schemas.microsoft.com/office/drawing/2014/main" id="{266C4AB4-C1A5-3D4B-82FF-C22D5BA7A112}"/>
              </a:ext>
            </a:extLst>
          </p:cNvPr>
          <p:cNvPicPr>
            <a:picLocks noGrp="1" noChangeAspect="1"/>
          </p:cNvPicPr>
          <p:nvPr>
            <p:ph sz="quarter" idx="13"/>
          </p:nvPr>
        </p:nvPicPr>
        <p:blipFill>
          <a:blip r:embed="rId2"/>
          <a:stretch>
            <a:fillRect/>
          </a:stretch>
        </p:blipFill>
        <p:spPr>
          <a:xfrm>
            <a:off x="544174" y="1392155"/>
            <a:ext cx="3700463" cy="1344015"/>
          </a:xfrm>
        </p:spPr>
      </p:pic>
      <p:sp>
        <p:nvSpPr>
          <p:cNvPr id="2" name="Content Placeholder 1">
            <a:extLst>
              <a:ext uri="{FF2B5EF4-FFF2-40B4-BE49-F238E27FC236}">
                <a16:creationId xmlns:a16="http://schemas.microsoft.com/office/drawing/2014/main" id="{7D15E449-AECB-E043-8BAE-966BC4D34C16}"/>
              </a:ext>
            </a:extLst>
          </p:cNvPr>
          <p:cNvSpPr>
            <a:spLocks noGrp="1"/>
          </p:cNvSpPr>
          <p:nvPr>
            <p:ph sz="quarter" idx="14"/>
          </p:nvPr>
        </p:nvSpPr>
        <p:spPr/>
        <p:txBody>
          <a:bodyPr/>
          <a:lstStyle/>
          <a:p>
            <a:pPr>
              <a:buFont typeface="Wingdings" pitchFamily="2" charset="2"/>
              <a:buChar char="v"/>
            </a:pPr>
            <a:r>
              <a:rPr lang="en-US" dirty="0"/>
              <a:t>First Abstract Model</a:t>
            </a:r>
          </a:p>
          <a:p>
            <a:pPr lvl="1">
              <a:buFont typeface="Wingdings" pitchFamily="2" charset="2"/>
              <a:buChar char="v"/>
            </a:pPr>
            <a:r>
              <a:rPr lang="en-US" dirty="0"/>
              <a:t>Drone’s basic functionality</a:t>
            </a:r>
          </a:p>
          <a:p>
            <a:pPr lvl="1">
              <a:buFont typeface="Wingdings" pitchFamily="2" charset="2"/>
              <a:buChar char="v"/>
            </a:pPr>
            <a:r>
              <a:rPr lang="en-US" dirty="0"/>
              <a:t>External Triggers: </a:t>
            </a:r>
            <a:r>
              <a:rPr lang="en-US" b="1" dirty="0">
                <a:solidFill>
                  <a:srgbClr val="00ACD9"/>
                </a:solidFill>
              </a:rPr>
              <a:t>on</a:t>
            </a:r>
            <a:r>
              <a:rPr lang="en-US" dirty="0"/>
              <a:t>, </a:t>
            </a:r>
            <a:r>
              <a:rPr lang="en-US" b="1" dirty="0" err="1">
                <a:solidFill>
                  <a:srgbClr val="00ACD9"/>
                </a:solidFill>
              </a:rPr>
              <a:t>toTakeoff</a:t>
            </a:r>
            <a:r>
              <a:rPr lang="en-US" dirty="0"/>
              <a:t>, </a:t>
            </a:r>
            <a:r>
              <a:rPr lang="en-US" b="1" dirty="0">
                <a:solidFill>
                  <a:srgbClr val="00ACD9"/>
                </a:solidFill>
              </a:rPr>
              <a:t>off</a:t>
            </a:r>
          </a:p>
          <a:p>
            <a:pPr lvl="1">
              <a:buFont typeface="Wingdings" pitchFamily="2" charset="2"/>
              <a:buChar char="v"/>
            </a:pPr>
            <a:r>
              <a:rPr lang="en-US" dirty="0"/>
              <a:t>Internal Triggers: </a:t>
            </a:r>
            <a:r>
              <a:rPr lang="en-US" b="1" dirty="0" err="1">
                <a:solidFill>
                  <a:srgbClr val="00ACD9"/>
                </a:solidFill>
              </a:rPr>
              <a:t>toFly</a:t>
            </a:r>
            <a:r>
              <a:rPr lang="en-US" dirty="0"/>
              <a:t>, </a:t>
            </a:r>
            <a:r>
              <a:rPr lang="en-US" b="1" dirty="0" err="1">
                <a:solidFill>
                  <a:srgbClr val="00ACD9"/>
                </a:solidFill>
              </a:rPr>
              <a:t>toLand</a:t>
            </a:r>
            <a:r>
              <a:rPr lang="en-US" dirty="0"/>
              <a:t>, </a:t>
            </a:r>
            <a:r>
              <a:rPr lang="en-US" b="1" dirty="0">
                <a:solidFill>
                  <a:srgbClr val="00ACD9"/>
                </a:solidFill>
              </a:rPr>
              <a:t>landed</a:t>
            </a:r>
          </a:p>
          <a:p>
            <a:pPr lvl="1">
              <a:buFont typeface="Wingdings" pitchFamily="2" charset="2"/>
              <a:buChar char="v"/>
            </a:pPr>
            <a:r>
              <a:rPr lang="en-US" dirty="0"/>
              <a:t>Explicit transition </a:t>
            </a:r>
            <a:r>
              <a:rPr lang="en-US" b="1" dirty="0">
                <a:solidFill>
                  <a:srgbClr val="00ACD9"/>
                </a:solidFill>
              </a:rPr>
              <a:t>TAKEOFF</a:t>
            </a:r>
            <a:r>
              <a:rPr lang="en-US" dirty="0"/>
              <a:t> to </a:t>
            </a:r>
            <a:r>
              <a:rPr lang="en-US" b="1" dirty="0">
                <a:solidFill>
                  <a:srgbClr val="00ACD9"/>
                </a:solidFill>
              </a:rPr>
              <a:t>DESCEND</a:t>
            </a:r>
            <a:endParaRPr lang="en-US" dirty="0"/>
          </a:p>
          <a:p>
            <a:pPr marL="150869" lvl="1" indent="0">
              <a:buNone/>
            </a:pPr>
            <a:endParaRPr lang="en-US" dirty="0"/>
          </a:p>
          <a:p>
            <a:pPr marL="150869" lvl="1" indent="0">
              <a:buNone/>
            </a:pPr>
            <a:endParaRPr lang="en-US" dirty="0"/>
          </a:p>
          <a:p>
            <a:pPr>
              <a:buFont typeface="Wingdings" pitchFamily="2" charset="2"/>
              <a:buChar char="v"/>
            </a:pPr>
            <a:r>
              <a:rPr lang="en-US" dirty="0"/>
              <a:t>First Refinement Model</a:t>
            </a:r>
          </a:p>
          <a:p>
            <a:pPr lvl="1">
              <a:buFont typeface="Wingdings" pitchFamily="2" charset="2"/>
              <a:buChar char="v"/>
            </a:pPr>
            <a:r>
              <a:rPr lang="en-US" dirty="0"/>
              <a:t>Apply Rule and C</a:t>
            </a:r>
          </a:p>
          <a:p>
            <a:pPr lvl="1">
              <a:buFont typeface="Wingdings" pitchFamily="2" charset="2"/>
              <a:buChar char="v"/>
            </a:pPr>
            <a:r>
              <a:rPr lang="en-US" dirty="0"/>
              <a:t>Remove some non-determinism by explicitly raising internal trigger </a:t>
            </a:r>
            <a:r>
              <a:rPr lang="en-US" b="1" dirty="0" err="1">
                <a:solidFill>
                  <a:srgbClr val="00ACD9"/>
                </a:solidFill>
              </a:rPr>
              <a:t>toFLy</a:t>
            </a:r>
            <a:r>
              <a:rPr lang="en-US" dirty="0"/>
              <a:t> </a:t>
            </a:r>
          </a:p>
          <a:p>
            <a:endParaRPr lang="en-US" dirty="0"/>
          </a:p>
        </p:txBody>
      </p:sp>
      <p:pic>
        <p:nvPicPr>
          <p:cNvPr id="10" name="Picture 9">
            <a:extLst>
              <a:ext uri="{FF2B5EF4-FFF2-40B4-BE49-F238E27FC236}">
                <a16:creationId xmlns:a16="http://schemas.microsoft.com/office/drawing/2014/main" id="{6E4D4BD2-61D4-CF41-B2FD-A70F31C3E2C9}"/>
              </a:ext>
            </a:extLst>
          </p:cNvPr>
          <p:cNvPicPr>
            <a:picLocks noChangeAspect="1"/>
          </p:cNvPicPr>
          <p:nvPr/>
        </p:nvPicPr>
        <p:blipFill>
          <a:blip r:embed="rId3"/>
          <a:stretch>
            <a:fillRect/>
          </a:stretch>
        </p:blipFill>
        <p:spPr>
          <a:xfrm>
            <a:off x="260012" y="3834980"/>
            <a:ext cx="3991089" cy="1630865"/>
          </a:xfrm>
          <a:prstGeom prst="rect">
            <a:avLst/>
          </a:prstGeom>
        </p:spPr>
      </p:pic>
    </p:spTree>
    <p:extLst>
      <p:ext uri="{BB962C8B-B14F-4D97-AF65-F5344CB8AC3E}">
        <p14:creationId xmlns:p14="http://schemas.microsoft.com/office/powerpoint/2010/main" val="427476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p:txBody>
          <a:bodyPr/>
          <a:lstStyle/>
          <a:p>
            <a:r>
              <a:rPr lang="en-US" dirty="0"/>
              <a:t>Quadrotor Helicopter Model Construction (cont.)</a:t>
            </a:r>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13</a:t>
            </a:fld>
            <a:endParaRPr lang="en-US" dirty="0"/>
          </a:p>
        </p:txBody>
      </p:sp>
      <p:sp>
        <p:nvSpPr>
          <p:cNvPr id="2" name="Content Placeholder 1">
            <a:extLst>
              <a:ext uri="{FF2B5EF4-FFF2-40B4-BE49-F238E27FC236}">
                <a16:creationId xmlns:a16="http://schemas.microsoft.com/office/drawing/2014/main" id="{7D15E449-AECB-E043-8BAE-966BC4D34C16}"/>
              </a:ext>
            </a:extLst>
          </p:cNvPr>
          <p:cNvSpPr>
            <a:spLocks noGrp="1"/>
          </p:cNvSpPr>
          <p:nvPr>
            <p:ph sz="quarter" idx="14"/>
          </p:nvPr>
        </p:nvSpPr>
        <p:spPr/>
        <p:txBody>
          <a:bodyPr/>
          <a:lstStyle/>
          <a:p>
            <a:pPr>
              <a:buFont typeface="Wingdings" pitchFamily="2" charset="2"/>
              <a:buChar char="v"/>
            </a:pPr>
            <a:r>
              <a:rPr lang="en-US" dirty="0"/>
              <a:t>Second Refinement Model</a:t>
            </a:r>
          </a:p>
          <a:p>
            <a:pPr lvl="1">
              <a:buFont typeface="Wingdings" pitchFamily="2" charset="2"/>
              <a:buChar char="v"/>
            </a:pPr>
            <a:r>
              <a:rPr lang="en-US" dirty="0"/>
              <a:t>Add capability to control flying and battery functionality (Rule C)</a:t>
            </a:r>
          </a:p>
          <a:p>
            <a:pPr lvl="1">
              <a:buFont typeface="Wingdings" pitchFamily="2" charset="2"/>
              <a:buChar char="v"/>
            </a:pPr>
            <a:r>
              <a:rPr lang="en-US" dirty="0"/>
              <a:t>New model variable (Rule A, Rule B)</a:t>
            </a:r>
          </a:p>
          <a:p>
            <a:pPr marL="150869" lvl="1" indent="0">
              <a:buNone/>
            </a:pPr>
            <a:endParaRPr lang="en-US" dirty="0"/>
          </a:p>
          <a:p>
            <a:pPr marL="150869" lvl="1" indent="0">
              <a:buNone/>
            </a:pPr>
            <a:endParaRPr lang="en-US" dirty="0"/>
          </a:p>
          <a:p>
            <a:pPr marL="150869" lvl="1" indent="0">
              <a:buNone/>
            </a:pPr>
            <a:endParaRPr lang="en-US" dirty="0"/>
          </a:p>
          <a:p>
            <a:pPr marL="150869" lvl="1" indent="0">
              <a:buNone/>
            </a:pPr>
            <a:endParaRPr lang="en-US" dirty="0"/>
          </a:p>
          <a:p>
            <a:pPr>
              <a:buFont typeface="Wingdings" pitchFamily="2" charset="2"/>
              <a:buChar char="v"/>
            </a:pPr>
            <a:endParaRPr lang="en-US" dirty="0"/>
          </a:p>
          <a:p>
            <a:pPr>
              <a:buFont typeface="Wingdings" pitchFamily="2" charset="2"/>
              <a:buChar char="v"/>
            </a:pPr>
            <a:r>
              <a:rPr lang="en-US" dirty="0"/>
              <a:t>Third Refinement Model</a:t>
            </a:r>
          </a:p>
          <a:p>
            <a:pPr lvl="1">
              <a:buFont typeface="Wingdings" pitchFamily="2" charset="2"/>
              <a:buChar char="v"/>
            </a:pPr>
            <a:r>
              <a:rPr lang="en-US" dirty="0"/>
              <a:t>Add implementation details (</a:t>
            </a:r>
            <a:r>
              <a:rPr lang="en-US" dirty="0" err="1"/>
              <a:t>e.g</a:t>
            </a:r>
            <a:r>
              <a:rPr lang="en-US" dirty="0"/>
              <a:t> sensing unexpected battery dropped)</a:t>
            </a:r>
          </a:p>
          <a:p>
            <a:pPr lvl="1">
              <a:buFont typeface="Wingdings" pitchFamily="2" charset="2"/>
              <a:buChar char="v"/>
            </a:pPr>
            <a:r>
              <a:rPr lang="en-US" dirty="0"/>
              <a:t>Apply Rule C similar to Rule 2 </a:t>
            </a:r>
          </a:p>
          <a:p>
            <a:endParaRPr lang="en-US" dirty="0"/>
          </a:p>
        </p:txBody>
      </p:sp>
      <p:pic>
        <p:nvPicPr>
          <p:cNvPr id="12" name="Picture 11">
            <a:extLst>
              <a:ext uri="{FF2B5EF4-FFF2-40B4-BE49-F238E27FC236}">
                <a16:creationId xmlns:a16="http://schemas.microsoft.com/office/drawing/2014/main" id="{5370DB30-97DB-FC43-8367-744D272B08BA}"/>
              </a:ext>
            </a:extLst>
          </p:cNvPr>
          <p:cNvPicPr>
            <a:picLocks noChangeAspect="1"/>
          </p:cNvPicPr>
          <p:nvPr/>
        </p:nvPicPr>
        <p:blipFill>
          <a:blip r:embed="rId2"/>
          <a:stretch>
            <a:fillRect/>
          </a:stretch>
        </p:blipFill>
        <p:spPr>
          <a:xfrm>
            <a:off x="204579" y="3806075"/>
            <a:ext cx="4122900" cy="2566663"/>
          </a:xfrm>
          <a:prstGeom prst="rect">
            <a:avLst/>
          </a:prstGeom>
        </p:spPr>
      </p:pic>
      <p:pic>
        <p:nvPicPr>
          <p:cNvPr id="16" name="Picture 15">
            <a:extLst>
              <a:ext uri="{FF2B5EF4-FFF2-40B4-BE49-F238E27FC236}">
                <a16:creationId xmlns:a16="http://schemas.microsoft.com/office/drawing/2014/main" id="{8E277B22-A940-DF42-8678-BBF8A3A0821C}"/>
              </a:ext>
            </a:extLst>
          </p:cNvPr>
          <p:cNvPicPr>
            <a:picLocks noChangeAspect="1"/>
          </p:cNvPicPr>
          <p:nvPr/>
        </p:nvPicPr>
        <p:blipFill>
          <a:blip r:embed="rId3"/>
          <a:stretch>
            <a:fillRect/>
          </a:stretch>
        </p:blipFill>
        <p:spPr>
          <a:xfrm>
            <a:off x="78381" y="1173639"/>
            <a:ext cx="4249098" cy="2406734"/>
          </a:xfrm>
          <a:prstGeom prst="rect">
            <a:avLst/>
          </a:prstGeom>
        </p:spPr>
      </p:pic>
      <p:pic>
        <p:nvPicPr>
          <p:cNvPr id="17" name="Picture 16">
            <a:extLst>
              <a:ext uri="{FF2B5EF4-FFF2-40B4-BE49-F238E27FC236}">
                <a16:creationId xmlns:a16="http://schemas.microsoft.com/office/drawing/2014/main" id="{9C34C095-00F9-B94A-8BEB-F03695B9D6B2}"/>
              </a:ext>
            </a:extLst>
          </p:cNvPr>
          <p:cNvPicPr>
            <a:picLocks noChangeAspect="1"/>
          </p:cNvPicPr>
          <p:nvPr/>
        </p:nvPicPr>
        <p:blipFill>
          <a:blip r:embed="rId4"/>
          <a:stretch>
            <a:fillRect/>
          </a:stretch>
        </p:blipFill>
        <p:spPr>
          <a:xfrm>
            <a:off x="4712774" y="2486204"/>
            <a:ext cx="3449835" cy="421201"/>
          </a:xfrm>
          <a:prstGeom prst="rect">
            <a:avLst/>
          </a:prstGeom>
        </p:spPr>
      </p:pic>
      <p:pic>
        <p:nvPicPr>
          <p:cNvPr id="19" name="Picture 18">
            <a:extLst>
              <a:ext uri="{FF2B5EF4-FFF2-40B4-BE49-F238E27FC236}">
                <a16:creationId xmlns:a16="http://schemas.microsoft.com/office/drawing/2014/main" id="{C1B82421-99B9-6D4D-B3DB-4DF1AF0F9FCF}"/>
              </a:ext>
            </a:extLst>
          </p:cNvPr>
          <p:cNvPicPr>
            <a:picLocks noChangeAspect="1"/>
          </p:cNvPicPr>
          <p:nvPr/>
        </p:nvPicPr>
        <p:blipFill>
          <a:blip r:embed="rId5"/>
          <a:stretch>
            <a:fillRect/>
          </a:stretch>
        </p:blipFill>
        <p:spPr>
          <a:xfrm>
            <a:off x="4493820" y="5177990"/>
            <a:ext cx="4494140" cy="554596"/>
          </a:xfrm>
          <a:prstGeom prst="rect">
            <a:avLst/>
          </a:prstGeom>
        </p:spPr>
      </p:pic>
    </p:spTree>
    <p:extLst>
      <p:ext uri="{BB962C8B-B14F-4D97-AF65-F5344CB8AC3E}">
        <p14:creationId xmlns:p14="http://schemas.microsoft.com/office/powerpoint/2010/main" val="326470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098021" y="3112607"/>
            <a:ext cx="5666052" cy="1690255"/>
          </a:xfrm>
        </p:spPr>
        <p:txBody>
          <a:bodyPr/>
          <a:lstStyle/>
          <a:p>
            <a:r>
              <a:rPr lang="en-US" dirty="0"/>
              <a:t>SCXML Model Translation to Event-B</a:t>
            </a:r>
          </a:p>
        </p:txBody>
      </p:sp>
      <p:sp>
        <p:nvSpPr>
          <p:cNvPr id="3" name="Subtitle 2">
            <a:extLst>
              <a:ext uri="{FF2B5EF4-FFF2-40B4-BE49-F238E27FC236}">
                <a16:creationId xmlns:a16="http://schemas.microsoft.com/office/drawing/2014/main" id="{DB98364B-111A-144C-913C-7DF11AADB0ED}"/>
              </a:ext>
            </a:extLst>
          </p:cNvPr>
          <p:cNvSpPr>
            <a:spLocks noGrp="1"/>
          </p:cNvSpPr>
          <p:nvPr>
            <p:ph type="subTitle" idx="1"/>
          </p:nvPr>
        </p:nvSpPr>
        <p:spPr/>
        <p:txBody>
          <a:bodyPr/>
          <a:lstStyle/>
          <a:p>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14</a:t>
            </a:fld>
            <a:endParaRPr lang="en-US" dirty="0"/>
          </a:p>
        </p:txBody>
      </p:sp>
    </p:spTree>
    <p:extLst>
      <p:ext uri="{BB962C8B-B14F-4D97-AF65-F5344CB8AC3E}">
        <p14:creationId xmlns:p14="http://schemas.microsoft.com/office/powerpoint/2010/main" val="135163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p:txBody>
          <a:bodyPr/>
          <a:lstStyle/>
          <a:p>
            <a:r>
              <a:rPr lang="en-US" dirty="0"/>
              <a:t>SCXML Model Translation to Event-B</a:t>
            </a:r>
          </a:p>
        </p:txBody>
      </p:sp>
      <p:sp>
        <p:nvSpPr>
          <p:cNvPr id="7" name="Content Placeholder 6">
            <a:extLst>
              <a:ext uri="{FF2B5EF4-FFF2-40B4-BE49-F238E27FC236}">
                <a16:creationId xmlns:a16="http://schemas.microsoft.com/office/drawing/2014/main" id="{7B3DD651-FFFE-E949-AAF7-DD0795D17933}"/>
              </a:ext>
            </a:extLst>
          </p:cNvPr>
          <p:cNvSpPr>
            <a:spLocks noGrp="1"/>
          </p:cNvSpPr>
          <p:nvPr>
            <p:ph idx="1"/>
          </p:nvPr>
        </p:nvSpPr>
        <p:spPr>
          <a:xfrm>
            <a:off x="260012" y="1477361"/>
            <a:ext cx="8720487" cy="4480678"/>
          </a:xfrm>
        </p:spPr>
        <p:txBody>
          <a:bodyPr>
            <a:normAutofit/>
          </a:bodyPr>
          <a:lstStyle/>
          <a:p>
            <a:pPr>
              <a:buFont typeface="Wingdings" pitchFamily="2" charset="2"/>
              <a:buChar char="v"/>
            </a:pPr>
            <a:r>
              <a:rPr lang="en-US" sz="2000" dirty="0"/>
              <a:t>SCXML models are first translated to UML-B and subsequently to Event-B</a:t>
            </a:r>
          </a:p>
          <a:p>
            <a:pPr>
              <a:buFont typeface="Wingdings" pitchFamily="2" charset="2"/>
              <a:buChar char="v"/>
            </a:pPr>
            <a:endParaRPr lang="en-US" sz="2000" dirty="0"/>
          </a:p>
          <a:p>
            <a:pPr lvl="1">
              <a:buFont typeface="Wingdings" pitchFamily="2" charset="2"/>
              <a:buChar char="v"/>
            </a:pPr>
            <a:r>
              <a:rPr lang="en-US" sz="1800" dirty="0"/>
              <a:t>Generation of the basis machine as context that capture all run-to-completion semantic details</a:t>
            </a:r>
          </a:p>
          <a:p>
            <a:pPr lvl="1">
              <a:buFont typeface="Wingdings" pitchFamily="2" charset="2"/>
              <a:buChar char="v"/>
            </a:pPr>
            <a:endParaRPr lang="en-US" sz="1800" dirty="0"/>
          </a:p>
          <a:p>
            <a:pPr lvl="1">
              <a:buFont typeface="Wingdings" pitchFamily="2" charset="2"/>
              <a:buChar char="v"/>
            </a:pPr>
            <a:r>
              <a:rPr lang="en-US" sz="1800" dirty="0"/>
              <a:t>Generation of events that correspond to all possible combination of each set of transitions that can fire together</a:t>
            </a:r>
          </a:p>
          <a:p>
            <a:pPr lvl="1">
              <a:buFont typeface="Wingdings" pitchFamily="2" charset="2"/>
              <a:buChar char="v"/>
            </a:pPr>
            <a:endParaRPr lang="en-US" sz="1800" dirty="0"/>
          </a:p>
          <a:p>
            <a:pPr lvl="1">
              <a:buFont typeface="Wingdings" pitchFamily="2" charset="2"/>
              <a:buChar char="v"/>
            </a:pPr>
            <a:r>
              <a:rPr lang="en-US" sz="1800" dirty="0"/>
              <a:t>Translation of the SCXML </a:t>
            </a:r>
            <a:r>
              <a:rPr lang="en-US" sz="1800" dirty="0" err="1"/>
              <a:t>statechart</a:t>
            </a:r>
            <a:r>
              <a:rPr lang="en-US" sz="1800" dirty="0"/>
              <a:t> into the corresponding UML-B </a:t>
            </a:r>
            <a:r>
              <a:rPr lang="en-US" sz="1800" dirty="0" err="1"/>
              <a:t>statemachine</a:t>
            </a:r>
            <a:endParaRPr lang="en-US" sz="1800" dirty="0"/>
          </a:p>
          <a:p>
            <a:pPr lvl="1">
              <a:buFont typeface="Wingdings" pitchFamily="2" charset="2"/>
              <a:buChar char="v"/>
            </a:pPr>
            <a:endParaRPr lang="en-US" sz="1800" dirty="0"/>
          </a:p>
          <a:p>
            <a:pPr lvl="1">
              <a:buFont typeface="Wingdings" pitchFamily="2" charset="2"/>
              <a:buChar char="v"/>
            </a:pPr>
            <a:r>
              <a:rPr lang="en-US" sz="1800" dirty="0"/>
              <a:t>Translation of the UML-B </a:t>
            </a:r>
            <a:r>
              <a:rPr lang="en-US" sz="1800" dirty="0" err="1"/>
              <a:t>statemachine</a:t>
            </a:r>
            <a:r>
              <a:rPr lang="en-US" sz="1800" dirty="0"/>
              <a:t> into the corresponding Event-B model </a:t>
            </a:r>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15</a:t>
            </a:fld>
            <a:endParaRPr lang="en-US" dirty="0"/>
          </a:p>
        </p:txBody>
      </p:sp>
    </p:spTree>
    <p:extLst>
      <p:ext uri="{BB962C8B-B14F-4D97-AF65-F5344CB8AC3E}">
        <p14:creationId xmlns:p14="http://schemas.microsoft.com/office/powerpoint/2010/main" val="119497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Model Verification</a:t>
            </a:r>
          </a:p>
        </p:txBody>
      </p:sp>
      <p:sp>
        <p:nvSpPr>
          <p:cNvPr id="3" name="Subtitle 2">
            <a:extLst>
              <a:ext uri="{FF2B5EF4-FFF2-40B4-BE49-F238E27FC236}">
                <a16:creationId xmlns:a16="http://schemas.microsoft.com/office/drawing/2014/main" id="{DB98364B-111A-144C-913C-7DF11AADB0ED}"/>
              </a:ext>
            </a:extLst>
          </p:cNvPr>
          <p:cNvSpPr>
            <a:spLocks noGrp="1"/>
          </p:cNvSpPr>
          <p:nvPr>
            <p:ph type="subTitle" idx="1"/>
          </p:nvPr>
        </p:nvSpPr>
        <p:spPr/>
        <p:txBody>
          <a:bodyPr/>
          <a:lstStyle/>
          <a:p>
            <a:endParaRPr lang="en-US" dirty="0"/>
          </a:p>
        </p:txBody>
      </p:sp>
      <p:sp>
        <p:nvSpPr>
          <p:cNvPr id="2" name="Footer Placeholder 1"/>
          <p:cNvSpPr>
            <a:spLocks noGrp="1"/>
          </p:cNvSpPr>
          <p:nvPr>
            <p:ph type="ftr" sz="quarter" idx="4294967295"/>
          </p:nvPr>
        </p:nvSpPr>
        <p:spPr>
          <a:xfrm>
            <a:off x="3629976" y="6599583"/>
            <a:ext cx="1884048" cy="254206"/>
          </a:xfrm>
        </p:spPr>
        <p:txBody>
          <a:bodyPr/>
          <a:lstStyle/>
          <a:p>
            <a:r>
              <a:rPr lang="en-US"/>
              <a:t>OFFICIAL USE ONLY</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16</a:t>
            </a:fld>
            <a:endParaRPr lang="en-US" dirty="0"/>
          </a:p>
        </p:txBody>
      </p:sp>
    </p:spTree>
    <p:extLst>
      <p:ext uri="{BB962C8B-B14F-4D97-AF65-F5344CB8AC3E}">
        <p14:creationId xmlns:p14="http://schemas.microsoft.com/office/powerpoint/2010/main" val="3845000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p:txBody>
          <a:bodyPr/>
          <a:lstStyle/>
          <a:p>
            <a:r>
              <a:rPr lang="en-US" dirty="0"/>
              <a:t>Verification of Safety Properties</a:t>
            </a:r>
          </a:p>
        </p:txBody>
      </p:sp>
      <p:sp>
        <p:nvSpPr>
          <p:cNvPr id="7" name="Content Placeholder 6">
            <a:extLst>
              <a:ext uri="{FF2B5EF4-FFF2-40B4-BE49-F238E27FC236}">
                <a16:creationId xmlns:a16="http://schemas.microsoft.com/office/drawing/2014/main" id="{7B3DD651-FFFE-E949-AAF7-DD0795D17933}"/>
              </a:ext>
            </a:extLst>
          </p:cNvPr>
          <p:cNvSpPr>
            <a:spLocks noGrp="1"/>
          </p:cNvSpPr>
          <p:nvPr>
            <p:ph idx="1"/>
          </p:nvPr>
        </p:nvSpPr>
        <p:spPr>
          <a:xfrm>
            <a:off x="149407" y="1005103"/>
            <a:ext cx="8898340" cy="3822964"/>
          </a:xfrm>
        </p:spPr>
        <p:txBody>
          <a:bodyPr>
            <a:normAutofit/>
          </a:bodyPr>
          <a:lstStyle/>
          <a:p>
            <a:pPr>
              <a:buFont typeface="Wingdings" pitchFamily="2" charset="2"/>
              <a:buChar char="v"/>
            </a:pPr>
            <a:r>
              <a:rPr lang="en-US" dirty="0"/>
              <a:t>Example Requirement:</a:t>
            </a:r>
            <a:br>
              <a:rPr lang="en-US" dirty="0"/>
            </a:br>
            <a:r>
              <a:rPr lang="en-US" dirty="0"/>
              <a:t>	The control system shall not continue to take off or fly if the battery charge drops below 	the threshold (say 21%). </a:t>
            </a:r>
          </a:p>
          <a:p>
            <a:pPr lvl="1">
              <a:buFont typeface="Wingdings" pitchFamily="2" charset="2"/>
              <a:buChar char="v"/>
            </a:pPr>
            <a:r>
              <a:rPr lang="en-US" sz="1800" dirty="0"/>
              <a:t> System reacts to low battery charge</a:t>
            </a:r>
          </a:p>
          <a:p>
            <a:pPr lvl="1">
              <a:buFont typeface="Wingdings" pitchFamily="2" charset="2"/>
              <a:buChar char="v"/>
            </a:pPr>
            <a:endParaRPr lang="en-US" sz="1800" dirty="0"/>
          </a:p>
          <a:p>
            <a:pPr marL="150869" lvl="1" indent="0">
              <a:buNone/>
            </a:pPr>
            <a:br>
              <a:rPr lang="en-US" sz="1800" dirty="0"/>
            </a:br>
            <a:endParaRPr lang="en-US" sz="1800" dirty="0"/>
          </a:p>
          <a:p>
            <a:pPr lvl="1">
              <a:buFont typeface="Wingdings" pitchFamily="2" charset="2"/>
              <a:buChar char="v"/>
            </a:pPr>
            <a:r>
              <a:rPr lang="en-US" sz="1800" dirty="0"/>
              <a:t>System subsequently leaves the </a:t>
            </a:r>
            <a:r>
              <a:rPr lang="en-US" sz="1800" b="1" dirty="0">
                <a:solidFill>
                  <a:srgbClr val="00ACD9"/>
                </a:solidFill>
              </a:rPr>
              <a:t>FLY</a:t>
            </a:r>
            <a:r>
              <a:rPr lang="en-US" sz="1800" dirty="0"/>
              <a:t> or </a:t>
            </a:r>
            <a:r>
              <a:rPr lang="en-US" sz="1800" b="1" dirty="0">
                <a:solidFill>
                  <a:srgbClr val="00ACD9"/>
                </a:solidFill>
              </a:rPr>
              <a:t>TAKEOFF</a:t>
            </a:r>
            <a:r>
              <a:rPr lang="en-US" sz="1800" dirty="0"/>
              <a:t> states</a:t>
            </a:r>
          </a:p>
          <a:p>
            <a:pPr>
              <a:buFont typeface="Wingdings" pitchFamily="2" charset="2"/>
              <a:buChar char="v"/>
            </a:pPr>
            <a:endParaRPr lang="en-US" dirty="0"/>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17</a:t>
            </a:fld>
            <a:endParaRPr lang="en-US" dirty="0"/>
          </a:p>
        </p:txBody>
      </p:sp>
      <p:pic>
        <p:nvPicPr>
          <p:cNvPr id="8" name="Picture 7">
            <a:extLst>
              <a:ext uri="{FF2B5EF4-FFF2-40B4-BE49-F238E27FC236}">
                <a16:creationId xmlns:a16="http://schemas.microsoft.com/office/drawing/2014/main" id="{CB7F7BD6-9560-FF41-B452-C294CCD3C1B4}"/>
              </a:ext>
            </a:extLst>
          </p:cNvPr>
          <p:cNvPicPr>
            <a:picLocks noChangeAspect="1"/>
          </p:cNvPicPr>
          <p:nvPr/>
        </p:nvPicPr>
        <p:blipFill>
          <a:blip r:embed="rId2"/>
          <a:stretch>
            <a:fillRect/>
          </a:stretch>
        </p:blipFill>
        <p:spPr>
          <a:xfrm>
            <a:off x="2221792" y="4150521"/>
            <a:ext cx="4331886" cy="2696765"/>
          </a:xfrm>
          <a:prstGeom prst="rect">
            <a:avLst/>
          </a:prstGeom>
        </p:spPr>
      </p:pic>
      <p:grpSp>
        <p:nvGrpSpPr>
          <p:cNvPr id="9" name="Group 8">
            <a:extLst>
              <a:ext uri="{FF2B5EF4-FFF2-40B4-BE49-F238E27FC236}">
                <a16:creationId xmlns:a16="http://schemas.microsoft.com/office/drawing/2014/main" id="{5EC5BDB0-9A15-1E48-8438-8E7C1BF831F6}"/>
              </a:ext>
            </a:extLst>
          </p:cNvPr>
          <p:cNvGrpSpPr/>
          <p:nvPr/>
        </p:nvGrpSpPr>
        <p:grpSpPr>
          <a:xfrm>
            <a:off x="2000730" y="2113970"/>
            <a:ext cx="4820173" cy="421201"/>
            <a:chOff x="1018953" y="2168413"/>
            <a:chExt cx="4820173" cy="421201"/>
          </a:xfrm>
        </p:grpSpPr>
        <p:pic>
          <p:nvPicPr>
            <p:cNvPr id="11" name="Picture 10">
              <a:extLst>
                <a:ext uri="{FF2B5EF4-FFF2-40B4-BE49-F238E27FC236}">
                  <a16:creationId xmlns:a16="http://schemas.microsoft.com/office/drawing/2014/main" id="{6690F9C3-E883-0341-9F8E-D0DB9BB0CE76}"/>
                </a:ext>
              </a:extLst>
            </p:cNvPr>
            <p:cNvPicPr>
              <a:picLocks noChangeAspect="1"/>
            </p:cNvPicPr>
            <p:nvPr/>
          </p:nvPicPr>
          <p:blipFill>
            <a:blip r:embed="rId3"/>
            <a:stretch>
              <a:fillRect/>
            </a:stretch>
          </p:blipFill>
          <p:spPr>
            <a:xfrm>
              <a:off x="2389291" y="2168413"/>
              <a:ext cx="3449835" cy="421201"/>
            </a:xfrm>
            <a:prstGeom prst="rect">
              <a:avLst/>
            </a:prstGeom>
          </p:spPr>
        </p:pic>
        <p:sp>
          <p:nvSpPr>
            <p:cNvPr id="2" name="TextBox 1">
              <a:extLst>
                <a:ext uri="{FF2B5EF4-FFF2-40B4-BE49-F238E27FC236}">
                  <a16:creationId xmlns:a16="http://schemas.microsoft.com/office/drawing/2014/main" id="{1AFB9145-7BEB-4D4A-9878-6B62400D653D}"/>
                </a:ext>
              </a:extLst>
            </p:cNvPr>
            <p:cNvSpPr txBox="1"/>
            <p:nvPr/>
          </p:nvSpPr>
          <p:spPr>
            <a:xfrm>
              <a:off x="1018953" y="2177709"/>
              <a:ext cx="2195848" cy="338554"/>
            </a:xfrm>
            <a:prstGeom prst="rect">
              <a:avLst/>
            </a:prstGeom>
            <a:noFill/>
          </p:spPr>
          <p:txBody>
            <a:bodyPr wrap="square" rtlCol="0">
              <a:spAutoFit/>
            </a:bodyPr>
            <a:lstStyle/>
            <a:p>
              <a:r>
                <a:rPr lang="en-US" sz="1600" b="1" i="1" dirty="0">
                  <a:latin typeface="Garamond" panose="02020404030301010803" pitchFamily="18" charset="0"/>
                </a:rPr>
                <a:t>Ideal Property:</a:t>
              </a:r>
            </a:p>
          </p:txBody>
        </p:sp>
      </p:grpSp>
      <p:grpSp>
        <p:nvGrpSpPr>
          <p:cNvPr id="16" name="Group 15">
            <a:extLst>
              <a:ext uri="{FF2B5EF4-FFF2-40B4-BE49-F238E27FC236}">
                <a16:creationId xmlns:a16="http://schemas.microsoft.com/office/drawing/2014/main" id="{76035E7E-A9C9-FC4D-9C2C-A5F7B7DBFCBD}"/>
              </a:ext>
            </a:extLst>
          </p:cNvPr>
          <p:cNvGrpSpPr/>
          <p:nvPr/>
        </p:nvGrpSpPr>
        <p:grpSpPr>
          <a:xfrm>
            <a:off x="1620678" y="2434598"/>
            <a:ext cx="5973724" cy="366169"/>
            <a:chOff x="638901" y="2489041"/>
            <a:chExt cx="5973724" cy="366169"/>
          </a:xfrm>
        </p:grpSpPr>
        <p:pic>
          <p:nvPicPr>
            <p:cNvPr id="3" name="Picture 2">
              <a:extLst>
                <a:ext uri="{FF2B5EF4-FFF2-40B4-BE49-F238E27FC236}">
                  <a16:creationId xmlns:a16="http://schemas.microsoft.com/office/drawing/2014/main" id="{2856D055-C43F-B44E-A540-83F1C78A4316}"/>
                </a:ext>
              </a:extLst>
            </p:cNvPr>
            <p:cNvPicPr>
              <a:picLocks noChangeAspect="1"/>
            </p:cNvPicPr>
            <p:nvPr/>
          </p:nvPicPr>
          <p:blipFill>
            <a:blip r:embed="rId4"/>
            <a:stretch>
              <a:fillRect/>
            </a:stretch>
          </p:blipFill>
          <p:spPr>
            <a:xfrm>
              <a:off x="2116877" y="2489041"/>
              <a:ext cx="4495748" cy="366169"/>
            </a:xfrm>
            <a:prstGeom prst="rect">
              <a:avLst/>
            </a:prstGeom>
          </p:spPr>
        </p:pic>
        <p:sp>
          <p:nvSpPr>
            <p:cNvPr id="13" name="TextBox 12">
              <a:extLst>
                <a:ext uri="{FF2B5EF4-FFF2-40B4-BE49-F238E27FC236}">
                  <a16:creationId xmlns:a16="http://schemas.microsoft.com/office/drawing/2014/main" id="{F7BDA88A-FA97-A746-A29D-7FF59E3E25F2}"/>
                </a:ext>
              </a:extLst>
            </p:cNvPr>
            <p:cNvSpPr txBox="1"/>
            <p:nvPr/>
          </p:nvSpPr>
          <p:spPr>
            <a:xfrm>
              <a:off x="638901" y="2509316"/>
              <a:ext cx="2955951" cy="338554"/>
            </a:xfrm>
            <a:prstGeom prst="rect">
              <a:avLst/>
            </a:prstGeom>
            <a:noFill/>
          </p:spPr>
          <p:txBody>
            <a:bodyPr wrap="square" rtlCol="0">
              <a:spAutoFit/>
            </a:bodyPr>
            <a:lstStyle/>
            <a:p>
              <a:r>
                <a:rPr lang="en-US" sz="1600" b="1" i="1" dirty="0">
                  <a:latin typeface="Garamond" panose="02020404030301010803" pitchFamily="18" charset="0"/>
                </a:rPr>
                <a:t>Actual Property:</a:t>
              </a:r>
            </a:p>
          </p:txBody>
        </p:sp>
      </p:grpSp>
      <p:grpSp>
        <p:nvGrpSpPr>
          <p:cNvPr id="17" name="Group 16">
            <a:extLst>
              <a:ext uri="{FF2B5EF4-FFF2-40B4-BE49-F238E27FC236}">
                <a16:creationId xmlns:a16="http://schemas.microsoft.com/office/drawing/2014/main" id="{55B890D9-615D-AA4C-A6F5-AB986E13A396}"/>
              </a:ext>
            </a:extLst>
          </p:cNvPr>
          <p:cNvGrpSpPr/>
          <p:nvPr/>
        </p:nvGrpSpPr>
        <p:grpSpPr>
          <a:xfrm>
            <a:off x="1451237" y="3238698"/>
            <a:ext cx="5891818" cy="554596"/>
            <a:chOff x="469460" y="3206515"/>
            <a:chExt cx="5891818" cy="554596"/>
          </a:xfrm>
        </p:grpSpPr>
        <p:pic>
          <p:nvPicPr>
            <p:cNvPr id="12" name="Picture 11">
              <a:extLst>
                <a:ext uri="{FF2B5EF4-FFF2-40B4-BE49-F238E27FC236}">
                  <a16:creationId xmlns:a16="http://schemas.microsoft.com/office/drawing/2014/main" id="{3DAE4A8A-9504-544E-9745-C75382F85FD8}"/>
                </a:ext>
              </a:extLst>
            </p:cNvPr>
            <p:cNvPicPr>
              <a:picLocks noChangeAspect="1"/>
            </p:cNvPicPr>
            <p:nvPr/>
          </p:nvPicPr>
          <p:blipFill>
            <a:blip r:embed="rId5"/>
            <a:stretch>
              <a:fillRect/>
            </a:stretch>
          </p:blipFill>
          <p:spPr>
            <a:xfrm>
              <a:off x="1867138" y="3206515"/>
              <a:ext cx="4494140" cy="554596"/>
            </a:xfrm>
            <a:prstGeom prst="rect">
              <a:avLst/>
            </a:prstGeom>
          </p:spPr>
        </p:pic>
        <p:sp>
          <p:nvSpPr>
            <p:cNvPr id="14" name="TextBox 13">
              <a:extLst>
                <a:ext uri="{FF2B5EF4-FFF2-40B4-BE49-F238E27FC236}">
                  <a16:creationId xmlns:a16="http://schemas.microsoft.com/office/drawing/2014/main" id="{EBF18CD5-4301-504F-A43B-4C370193A3B5}"/>
                </a:ext>
              </a:extLst>
            </p:cNvPr>
            <p:cNvSpPr txBox="1"/>
            <p:nvPr/>
          </p:nvSpPr>
          <p:spPr>
            <a:xfrm>
              <a:off x="469460" y="3319925"/>
              <a:ext cx="2195848" cy="338554"/>
            </a:xfrm>
            <a:prstGeom prst="rect">
              <a:avLst/>
            </a:prstGeom>
            <a:noFill/>
          </p:spPr>
          <p:txBody>
            <a:bodyPr wrap="square" rtlCol="0">
              <a:spAutoFit/>
            </a:bodyPr>
            <a:lstStyle/>
            <a:p>
              <a:r>
                <a:rPr lang="en-US" sz="1600" b="1" i="1" dirty="0">
                  <a:latin typeface="Garamond" panose="02020404030301010803" pitchFamily="18" charset="0"/>
                </a:rPr>
                <a:t>Ideal Property:</a:t>
              </a:r>
            </a:p>
          </p:txBody>
        </p:sp>
      </p:grpSp>
      <p:grpSp>
        <p:nvGrpSpPr>
          <p:cNvPr id="18" name="Group 17">
            <a:extLst>
              <a:ext uri="{FF2B5EF4-FFF2-40B4-BE49-F238E27FC236}">
                <a16:creationId xmlns:a16="http://schemas.microsoft.com/office/drawing/2014/main" id="{97DC9824-2A26-6B4A-889A-C4ED77F210FD}"/>
              </a:ext>
            </a:extLst>
          </p:cNvPr>
          <p:cNvGrpSpPr/>
          <p:nvPr/>
        </p:nvGrpSpPr>
        <p:grpSpPr>
          <a:xfrm>
            <a:off x="981777" y="3718276"/>
            <a:ext cx="7449444" cy="347081"/>
            <a:chOff x="0" y="3686093"/>
            <a:chExt cx="7449444" cy="347081"/>
          </a:xfrm>
        </p:grpSpPr>
        <p:pic>
          <p:nvPicPr>
            <p:cNvPr id="10" name="Picture 9">
              <a:extLst>
                <a:ext uri="{FF2B5EF4-FFF2-40B4-BE49-F238E27FC236}">
                  <a16:creationId xmlns:a16="http://schemas.microsoft.com/office/drawing/2014/main" id="{3D6A15E6-1BB6-AF4E-A912-FABB39900842}"/>
                </a:ext>
              </a:extLst>
            </p:cNvPr>
            <p:cNvPicPr>
              <a:picLocks noChangeAspect="1"/>
            </p:cNvPicPr>
            <p:nvPr/>
          </p:nvPicPr>
          <p:blipFill>
            <a:blip r:embed="rId6"/>
            <a:stretch>
              <a:fillRect/>
            </a:stretch>
          </p:blipFill>
          <p:spPr>
            <a:xfrm>
              <a:off x="1442433" y="3718121"/>
              <a:ext cx="6007011" cy="315053"/>
            </a:xfrm>
            <a:prstGeom prst="rect">
              <a:avLst/>
            </a:prstGeom>
          </p:spPr>
        </p:pic>
        <p:sp>
          <p:nvSpPr>
            <p:cNvPr id="15" name="TextBox 14">
              <a:extLst>
                <a:ext uri="{FF2B5EF4-FFF2-40B4-BE49-F238E27FC236}">
                  <a16:creationId xmlns:a16="http://schemas.microsoft.com/office/drawing/2014/main" id="{FAF3F680-6498-0449-ABAA-FB7420973003}"/>
                </a:ext>
              </a:extLst>
            </p:cNvPr>
            <p:cNvSpPr txBox="1"/>
            <p:nvPr/>
          </p:nvSpPr>
          <p:spPr>
            <a:xfrm>
              <a:off x="0" y="3686093"/>
              <a:ext cx="2955951" cy="338554"/>
            </a:xfrm>
            <a:prstGeom prst="rect">
              <a:avLst/>
            </a:prstGeom>
            <a:noFill/>
          </p:spPr>
          <p:txBody>
            <a:bodyPr wrap="square" rtlCol="0">
              <a:spAutoFit/>
            </a:bodyPr>
            <a:lstStyle/>
            <a:p>
              <a:r>
                <a:rPr lang="en-US" sz="1600" b="1" i="1" dirty="0">
                  <a:latin typeface="Garamond" panose="02020404030301010803" pitchFamily="18" charset="0"/>
                </a:rPr>
                <a:t>Actual Property:</a:t>
              </a:r>
            </a:p>
          </p:txBody>
        </p:sp>
      </p:grpSp>
    </p:spTree>
    <p:extLst>
      <p:ext uri="{BB962C8B-B14F-4D97-AF65-F5344CB8AC3E}">
        <p14:creationId xmlns:p14="http://schemas.microsoft.com/office/powerpoint/2010/main" val="266373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blinds(horizontal)">
                                      <p:cBhvr>
                                        <p:cTn id="7" dur="500"/>
                                        <p:tgtEl>
                                          <p:spTgt spid="7">
                                            <p:txEl>
                                              <p:pRg st="1" end="1"/>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blinds(horizontal)">
                                      <p:cBhvr>
                                        <p:cTn id="10" dur="500"/>
                                        <p:tgtEl>
                                          <p:spTgt spid="7">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7">
                                            <p:txEl>
                                              <p:pRg st="4" end="4"/>
                                            </p:txEl>
                                          </p:spTgt>
                                        </p:tgtEl>
                                        <p:attrNameLst>
                                          <p:attrName>style.visibility</p:attrName>
                                        </p:attrNameLst>
                                      </p:cBhvr>
                                      <p:to>
                                        <p:strVal val="visible"/>
                                      </p:to>
                                    </p:set>
                                    <p:animEffect transition="in" filter="blinds(horizontal)">
                                      <p:cBhvr>
                                        <p:cTn id="18" dur="500"/>
                                        <p:tgtEl>
                                          <p:spTgt spid="7">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linds(horizontal)">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blinds(horizontal)">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blinds(horizontal)">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a:xfrm>
            <a:off x="637094" y="264521"/>
            <a:ext cx="7543800" cy="570225"/>
          </a:xfrm>
        </p:spPr>
        <p:txBody>
          <a:bodyPr/>
          <a:lstStyle/>
          <a:p>
            <a:r>
              <a:rPr lang="en-US" dirty="0"/>
              <a:t>Verification of Control Responses</a:t>
            </a:r>
          </a:p>
        </p:txBody>
      </p:sp>
      <p:sp>
        <p:nvSpPr>
          <p:cNvPr id="7" name="Content Placeholder 6">
            <a:extLst>
              <a:ext uri="{FF2B5EF4-FFF2-40B4-BE49-F238E27FC236}">
                <a16:creationId xmlns:a16="http://schemas.microsoft.com/office/drawing/2014/main" id="{7B3DD651-FFFE-E949-AAF7-DD0795D17933}"/>
              </a:ext>
            </a:extLst>
          </p:cNvPr>
          <p:cNvSpPr>
            <a:spLocks noGrp="1"/>
          </p:cNvSpPr>
          <p:nvPr>
            <p:ph idx="1"/>
          </p:nvPr>
        </p:nvSpPr>
        <p:spPr>
          <a:xfrm>
            <a:off x="112140" y="592446"/>
            <a:ext cx="9442129" cy="3720791"/>
          </a:xfrm>
        </p:spPr>
        <p:txBody>
          <a:bodyPr>
            <a:noAutofit/>
          </a:bodyPr>
          <a:lstStyle/>
          <a:p>
            <a:pPr>
              <a:lnSpc>
                <a:spcPct val="110000"/>
              </a:lnSpc>
              <a:buFont typeface="Wingdings" pitchFamily="2" charset="2"/>
              <a:buChar char="v"/>
            </a:pPr>
            <a:r>
              <a:rPr lang="en-US" dirty="0"/>
              <a:t>General form for liveness properties</a:t>
            </a:r>
            <a:br>
              <a:rPr lang="en-US" dirty="0"/>
            </a:br>
            <a:endParaRPr lang="en-US" dirty="0"/>
          </a:p>
          <a:p>
            <a:pPr>
              <a:lnSpc>
                <a:spcPct val="110000"/>
              </a:lnSpc>
              <a:buFont typeface="Wingdings" pitchFamily="2" charset="2"/>
              <a:buChar char="v"/>
            </a:pPr>
            <a:r>
              <a:rPr lang="en-US" dirty="0"/>
              <a:t>General liveness property requires the assumption of strong fairness for all events in the model</a:t>
            </a:r>
            <a:br>
              <a:rPr lang="en-US" dirty="0"/>
            </a:br>
            <a:endParaRPr lang="en-US" dirty="0"/>
          </a:p>
          <a:p>
            <a:pPr>
              <a:lnSpc>
                <a:spcPct val="110000"/>
              </a:lnSpc>
              <a:buFont typeface="Wingdings" pitchFamily="2" charset="2"/>
              <a:buChar char="v"/>
            </a:pPr>
            <a:r>
              <a:rPr lang="en-US" dirty="0"/>
              <a:t>Example Requirement: </a:t>
            </a:r>
            <a:br>
              <a:rPr lang="en-US" dirty="0"/>
            </a:br>
            <a:r>
              <a:rPr lang="en-US" dirty="0"/>
              <a:t>	The battery charge shall decrease in value after an external trigger event </a:t>
            </a:r>
            <a:r>
              <a:rPr lang="en-US" b="1" dirty="0" err="1">
                <a:solidFill>
                  <a:srgbClr val="00ACD9"/>
                </a:solidFill>
              </a:rPr>
              <a:t>decreaseCharge</a:t>
            </a:r>
            <a:br>
              <a:rPr lang="en-US" b="1" dirty="0">
                <a:solidFill>
                  <a:srgbClr val="00ACD9"/>
                </a:solidFill>
              </a:rPr>
            </a:br>
            <a:endParaRPr lang="en-US" dirty="0"/>
          </a:p>
          <a:p>
            <a:pPr>
              <a:lnSpc>
                <a:spcPct val="110000"/>
              </a:lnSpc>
              <a:buFont typeface="Wingdings" pitchFamily="2" charset="2"/>
              <a:buChar char="v"/>
            </a:pPr>
            <a:r>
              <a:rPr lang="en-US" dirty="0"/>
              <a:t>The property fails to model check and should be revised as a consequence of the model structure</a:t>
            </a:r>
          </a:p>
          <a:p>
            <a:pPr lvl="1">
              <a:lnSpc>
                <a:spcPct val="110000"/>
              </a:lnSpc>
              <a:buFont typeface="Wingdings" pitchFamily="2" charset="2"/>
              <a:buChar char="v"/>
            </a:pPr>
            <a:r>
              <a:rPr lang="en-US" sz="1800" dirty="0"/>
              <a:t>The controller only monitors battery charge while in the </a:t>
            </a:r>
            <a:r>
              <a:rPr lang="en-US" sz="1800" b="1" dirty="0">
                <a:solidFill>
                  <a:srgbClr val="00ACD9"/>
                </a:solidFill>
              </a:rPr>
              <a:t>BATTERYOK</a:t>
            </a:r>
            <a:r>
              <a:rPr lang="en-US" sz="1800" dirty="0"/>
              <a:t> state</a:t>
            </a:r>
          </a:p>
          <a:p>
            <a:pPr lvl="1">
              <a:lnSpc>
                <a:spcPct val="110000"/>
              </a:lnSpc>
              <a:buFont typeface="Wingdings" pitchFamily="2" charset="2"/>
              <a:buChar char="v"/>
            </a:pPr>
            <a:r>
              <a:rPr lang="en-US" sz="1800" dirty="0"/>
              <a:t>Even it the precondition is true the presence </a:t>
            </a:r>
            <a:br>
              <a:rPr lang="en-US" sz="1800" dirty="0"/>
            </a:br>
            <a:r>
              <a:rPr lang="en-US" sz="1800" dirty="0"/>
              <a:t>of another trigger (</a:t>
            </a:r>
            <a:r>
              <a:rPr lang="en-US" sz="1800" dirty="0" err="1"/>
              <a:t>e.g</a:t>
            </a:r>
            <a:r>
              <a:rPr lang="en-US" sz="1800" dirty="0"/>
              <a:t> </a:t>
            </a:r>
            <a:r>
              <a:rPr lang="en-US" sz="1800" b="1" dirty="0">
                <a:solidFill>
                  <a:srgbClr val="00ACD9"/>
                </a:solidFill>
              </a:rPr>
              <a:t>off</a:t>
            </a:r>
            <a:r>
              <a:rPr lang="en-US" sz="1800" dirty="0"/>
              <a:t>) may take the </a:t>
            </a:r>
            <a:br>
              <a:rPr lang="en-US" sz="1800" dirty="0"/>
            </a:br>
            <a:r>
              <a:rPr lang="en-US" sz="1800" dirty="0"/>
              <a:t>controller out of the </a:t>
            </a:r>
            <a:r>
              <a:rPr lang="en-US" sz="1800" b="1" dirty="0">
                <a:solidFill>
                  <a:srgbClr val="00ACD9"/>
                </a:solidFill>
              </a:rPr>
              <a:t>BATTERYOK</a:t>
            </a:r>
            <a:r>
              <a:rPr lang="en-US" sz="1800" dirty="0"/>
              <a:t> state</a:t>
            </a:r>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18</a:t>
            </a:fld>
            <a:endParaRPr lang="en-US" dirty="0"/>
          </a:p>
        </p:txBody>
      </p:sp>
      <p:pic>
        <p:nvPicPr>
          <p:cNvPr id="3" name="Picture 2">
            <a:extLst>
              <a:ext uri="{FF2B5EF4-FFF2-40B4-BE49-F238E27FC236}">
                <a16:creationId xmlns:a16="http://schemas.microsoft.com/office/drawing/2014/main" id="{4C9316EA-990D-334B-AD98-B45F5D7574E4}"/>
              </a:ext>
            </a:extLst>
          </p:cNvPr>
          <p:cNvPicPr>
            <a:picLocks noChangeAspect="1"/>
          </p:cNvPicPr>
          <p:nvPr/>
        </p:nvPicPr>
        <p:blipFill rotWithShape="1">
          <a:blip r:embed="rId2"/>
          <a:srcRect t="15999" b="23684"/>
          <a:stretch/>
        </p:blipFill>
        <p:spPr>
          <a:xfrm>
            <a:off x="2269580" y="1016964"/>
            <a:ext cx="4278828" cy="348761"/>
          </a:xfrm>
          <a:prstGeom prst="rect">
            <a:avLst/>
          </a:prstGeom>
        </p:spPr>
      </p:pic>
      <p:pic>
        <p:nvPicPr>
          <p:cNvPr id="9" name="Picture 8">
            <a:extLst>
              <a:ext uri="{FF2B5EF4-FFF2-40B4-BE49-F238E27FC236}">
                <a16:creationId xmlns:a16="http://schemas.microsoft.com/office/drawing/2014/main" id="{4699BE48-73DB-C144-A28B-4C9A8C3BDFA6}"/>
              </a:ext>
            </a:extLst>
          </p:cNvPr>
          <p:cNvPicPr>
            <a:picLocks noChangeAspect="1"/>
          </p:cNvPicPr>
          <p:nvPr/>
        </p:nvPicPr>
        <p:blipFill>
          <a:blip r:embed="rId3"/>
          <a:stretch>
            <a:fillRect/>
          </a:stretch>
        </p:blipFill>
        <p:spPr>
          <a:xfrm>
            <a:off x="1920615" y="1704380"/>
            <a:ext cx="5643430" cy="485705"/>
          </a:xfrm>
          <a:prstGeom prst="rect">
            <a:avLst/>
          </a:prstGeom>
        </p:spPr>
      </p:pic>
      <p:pic>
        <p:nvPicPr>
          <p:cNvPr id="13" name="Picture 12">
            <a:extLst>
              <a:ext uri="{FF2B5EF4-FFF2-40B4-BE49-F238E27FC236}">
                <a16:creationId xmlns:a16="http://schemas.microsoft.com/office/drawing/2014/main" id="{AA84EFE6-3B11-F44C-A85B-F8063B965422}"/>
              </a:ext>
            </a:extLst>
          </p:cNvPr>
          <p:cNvPicPr>
            <a:picLocks noChangeAspect="1"/>
          </p:cNvPicPr>
          <p:nvPr/>
        </p:nvPicPr>
        <p:blipFill rotWithShape="1">
          <a:blip r:embed="rId4"/>
          <a:srcRect t="44319" r="52211" b="10004"/>
          <a:stretch/>
        </p:blipFill>
        <p:spPr>
          <a:xfrm>
            <a:off x="-75581" y="5764306"/>
            <a:ext cx="3559056" cy="316938"/>
          </a:xfrm>
          <a:prstGeom prst="rect">
            <a:avLst/>
          </a:prstGeom>
        </p:spPr>
      </p:pic>
      <p:pic>
        <p:nvPicPr>
          <p:cNvPr id="14" name="Picture 13">
            <a:extLst>
              <a:ext uri="{FF2B5EF4-FFF2-40B4-BE49-F238E27FC236}">
                <a16:creationId xmlns:a16="http://schemas.microsoft.com/office/drawing/2014/main" id="{D404FA8F-08AC-4A42-9A9A-FE8C445B3703}"/>
              </a:ext>
            </a:extLst>
          </p:cNvPr>
          <p:cNvPicPr>
            <a:picLocks noChangeAspect="1"/>
          </p:cNvPicPr>
          <p:nvPr/>
        </p:nvPicPr>
        <p:blipFill rotWithShape="1">
          <a:blip r:embed="rId4"/>
          <a:srcRect l="47789" t="48002" b="1"/>
          <a:stretch/>
        </p:blipFill>
        <p:spPr>
          <a:xfrm>
            <a:off x="794597" y="6015493"/>
            <a:ext cx="3888418" cy="360792"/>
          </a:xfrm>
          <a:prstGeom prst="rect">
            <a:avLst/>
          </a:prstGeom>
        </p:spPr>
      </p:pic>
      <p:pic>
        <p:nvPicPr>
          <p:cNvPr id="15" name="Picture 14">
            <a:extLst>
              <a:ext uri="{FF2B5EF4-FFF2-40B4-BE49-F238E27FC236}">
                <a16:creationId xmlns:a16="http://schemas.microsoft.com/office/drawing/2014/main" id="{722BBB83-F309-6A44-9FDD-0074A644A042}"/>
              </a:ext>
            </a:extLst>
          </p:cNvPr>
          <p:cNvPicPr>
            <a:picLocks noChangeAspect="1"/>
          </p:cNvPicPr>
          <p:nvPr/>
        </p:nvPicPr>
        <p:blipFill rotWithShape="1">
          <a:blip r:embed="rId4"/>
          <a:srcRect l="48384" t="6527" r="2027" b="57232"/>
          <a:stretch/>
        </p:blipFill>
        <p:spPr>
          <a:xfrm>
            <a:off x="602188" y="5483527"/>
            <a:ext cx="3693110" cy="251459"/>
          </a:xfrm>
          <a:prstGeom prst="rect">
            <a:avLst/>
          </a:prstGeom>
        </p:spPr>
      </p:pic>
      <p:pic>
        <p:nvPicPr>
          <p:cNvPr id="17" name="Picture 16">
            <a:extLst>
              <a:ext uri="{FF2B5EF4-FFF2-40B4-BE49-F238E27FC236}">
                <a16:creationId xmlns:a16="http://schemas.microsoft.com/office/drawing/2014/main" id="{EC523F08-039C-1D4D-B81A-63D0AFC0DC78}"/>
              </a:ext>
            </a:extLst>
          </p:cNvPr>
          <p:cNvPicPr>
            <a:picLocks noChangeAspect="1"/>
          </p:cNvPicPr>
          <p:nvPr/>
        </p:nvPicPr>
        <p:blipFill>
          <a:blip r:embed="rId5"/>
          <a:stretch>
            <a:fillRect/>
          </a:stretch>
        </p:blipFill>
        <p:spPr>
          <a:xfrm>
            <a:off x="4495293" y="4009631"/>
            <a:ext cx="4434076" cy="2760382"/>
          </a:xfrm>
          <a:prstGeom prst="rect">
            <a:avLst/>
          </a:prstGeom>
        </p:spPr>
      </p:pic>
      <p:grpSp>
        <p:nvGrpSpPr>
          <p:cNvPr id="2" name="Group 1">
            <a:extLst>
              <a:ext uri="{FF2B5EF4-FFF2-40B4-BE49-F238E27FC236}">
                <a16:creationId xmlns:a16="http://schemas.microsoft.com/office/drawing/2014/main" id="{B4D54A5D-6FA7-9C48-848C-383915202D4C}"/>
              </a:ext>
            </a:extLst>
          </p:cNvPr>
          <p:cNvGrpSpPr/>
          <p:nvPr/>
        </p:nvGrpSpPr>
        <p:grpSpPr>
          <a:xfrm>
            <a:off x="907087" y="2686522"/>
            <a:ext cx="7506855" cy="338554"/>
            <a:chOff x="632539" y="2543340"/>
            <a:chExt cx="7506855" cy="338554"/>
          </a:xfrm>
        </p:grpSpPr>
        <p:pic>
          <p:nvPicPr>
            <p:cNvPr id="11" name="Picture 10">
              <a:extLst>
                <a:ext uri="{FF2B5EF4-FFF2-40B4-BE49-F238E27FC236}">
                  <a16:creationId xmlns:a16="http://schemas.microsoft.com/office/drawing/2014/main" id="{46930AD7-51D6-CB4F-8C3C-3564B8FAA0B9}"/>
                </a:ext>
              </a:extLst>
            </p:cNvPr>
            <p:cNvPicPr>
              <a:picLocks noChangeAspect="1"/>
            </p:cNvPicPr>
            <p:nvPr/>
          </p:nvPicPr>
          <p:blipFill rotWithShape="1">
            <a:blip r:embed="rId6"/>
            <a:srcRect l="2352" t="24614" r="4315" b="18158"/>
            <a:stretch/>
          </p:blipFill>
          <p:spPr>
            <a:xfrm>
              <a:off x="2073496" y="2585678"/>
              <a:ext cx="6065898" cy="264727"/>
            </a:xfrm>
            <a:prstGeom prst="rect">
              <a:avLst/>
            </a:prstGeom>
          </p:spPr>
        </p:pic>
        <p:sp>
          <p:nvSpPr>
            <p:cNvPr id="18" name="TextBox 17">
              <a:extLst>
                <a:ext uri="{FF2B5EF4-FFF2-40B4-BE49-F238E27FC236}">
                  <a16:creationId xmlns:a16="http://schemas.microsoft.com/office/drawing/2014/main" id="{BF5C9198-2B33-4148-8B48-A891F8E8FC54}"/>
                </a:ext>
              </a:extLst>
            </p:cNvPr>
            <p:cNvSpPr txBox="1"/>
            <p:nvPr/>
          </p:nvSpPr>
          <p:spPr>
            <a:xfrm>
              <a:off x="632539" y="2543340"/>
              <a:ext cx="2195848" cy="338554"/>
            </a:xfrm>
            <a:prstGeom prst="rect">
              <a:avLst/>
            </a:prstGeom>
            <a:noFill/>
          </p:spPr>
          <p:txBody>
            <a:bodyPr wrap="square" rtlCol="0">
              <a:spAutoFit/>
            </a:bodyPr>
            <a:lstStyle/>
            <a:p>
              <a:r>
                <a:rPr lang="en-US" sz="1600" b="1" i="1" dirty="0">
                  <a:latin typeface="Garamond" panose="02020404030301010803" pitchFamily="18" charset="0"/>
                </a:rPr>
                <a:t>Ideal Property:</a:t>
              </a:r>
            </a:p>
          </p:txBody>
        </p:sp>
      </p:grpSp>
      <p:grpSp>
        <p:nvGrpSpPr>
          <p:cNvPr id="8" name="Group 7">
            <a:extLst>
              <a:ext uri="{FF2B5EF4-FFF2-40B4-BE49-F238E27FC236}">
                <a16:creationId xmlns:a16="http://schemas.microsoft.com/office/drawing/2014/main" id="{12A77F84-23E8-2D4E-BF3B-1C6C8138F710}"/>
              </a:ext>
            </a:extLst>
          </p:cNvPr>
          <p:cNvGrpSpPr/>
          <p:nvPr/>
        </p:nvGrpSpPr>
        <p:grpSpPr>
          <a:xfrm>
            <a:off x="351120" y="4919190"/>
            <a:ext cx="3865662" cy="597299"/>
            <a:chOff x="279080" y="4438831"/>
            <a:chExt cx="3865662" cy="597299"/>
          </a:xfrm>
        </p:grpSpPr>
        <p:pic>
          <p:nvPicPr>
            <p:cNvPr id="16" name="Picture 15">
              <a:extLst>
                <a:ext uri="{FF2B5EF4-FFF2-40B4-BE49-F238E27FC236}">
                  <a16:creationId xmlns:a16="http://schemas.microsoft.com/office/drawing/2014/main" id="{1BCE0641-F1FF-3548-8B53-9F9BB636A921}"/>
                </a:ext>
              </a:extLst>
            </p:cNvPr>
            <p:cNvPicPr>
              <a:picLocks noChangeAspect="1"/>
            </p:cNvPicPr>
            <p:nvPr/>
          </p:nvPicPr>
          <p:blipFill rotWithShape="1">
            <a:blip r:embed="rId4"/>
            <a:srcRect r="51516" b="52082"/>
            <a:stretch/>
          </p:blipFill>
          <p:spPr>
            <a:xfrm>
              <a:off x="279080" y="4703645"/>
              <a:ext cx="3610842" cy="332485"/>
            </a:xfrm>
            <a:prstGeom prst="rect">
              <a:avLst/>
            </a:prstGeom>
          </p:spPr>
        </p:pic>
        <p:sp>
          <p:nvSpPr>
            <p:cNvPr id="19" name="TextBox 18">
              <a:extLst>
                <a:ext uri="{FF2B5EF4-FFF2-40B4-BE49-F238E27FC236}">
                  <a16:creationId xmlns:a16="http://schemas.microsoft.com/office/drawing/2014/main" id="{157FD315-81C5-8E43-AE44-BE4340AE528A}"/>
                </a:ext>
              </a:extLst>
            </p:cNvPr>
            <p:cNvSpPr txBox="1"/>
            <p:nvPr/>
          </p:nvSpPr>
          <p:spPr>
            <a:xfrm>
              <a:off x="1188791" y="4438831"/>
              <a:ext cx="2955951" cy="338554"/>
            </a:xfrm>
            <a:prstGeom prst="rect">
              <a:avLst/>
            </a:prstGeom>
            <a:noFill/>
          </p:spPr>
          <p:txBody>
            <a:bodyPr wrap="square" rtlCol="0">
              <a:spAutoFit/>
            </a:bodyPr>
            <a:lstStyle/>
            <a:p>
              <a:r>
                <a:rPr lang="en-US" sz="1600" b="1" i="1" dirty="0">
                  <a:latin typeface="Garamond" panose="02020404030301010803" pitchFamily="18" charset="0"/>
                </a:rPr>
                <a:t>Actual Property:</a:t>
              </a:r>
            </a:p>
          </p:txBody>
        </p:sp>
      </p:grpSp>
    </p:spTree>
    <p:extLst>
      <p:ext uri="{BB962C8B-B14F-4D97-AF65-F5344CB8AC3E}">
        <p14:creationId xmlns:p14="http://schemas.microsoft.com/office/powerpoint/2010/main" val="2567616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blinds(horizontal)">
                                      <p:cBhvr>
                                        <p:cTn id="7" dur="500"/>
                                        <p:tgtEl>
                                          <p:spTgt spid="7">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blinds(horizontal)">
                                      <p:cBhvr>
                                        <p:cTn id="15" dur="500"/>
                                        <p:tgtEl>
                                          <p:spTgt spid="7">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linds(horizontal)">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Effect transition="in" filter="blinds(horizontal)">
                                      <p:cBhvr>
                                        <p:cTn id="23" dur="500"/>
                                        <p:tgtEl>
                                          <p:spTgt spid="7">
                                            <p:txEl>
                                              <p:pRg st="3" end="3"/>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blinds(horizontal)">
                                      <p:cBhvr>
                                        <p:cTn id="26" dur="500"/>
                                        <p:tgtEl>
                                          <p:spTgt spid="14"/>
                                        </p:tgtEl>
                                      </p:cBhvr>
                                    </p:animEffect>
                                  </p:childTnLst>
                                </p:cTn>
                              </p:par>
                              <p:par>
                                <p:cTn id="27" presetID="3" presetClass="entr" presetSubtype="1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linds(horizontal)">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7">
                                            <p:txEl>
                                              <p:pRg st="4" end="4"/>
                                            </p:txEl>
                                          </p:spTgt>
                                        </p:tgtEl>
                                        <p:attrNameLst>
                                          <p:attrName>style.visibility</p:attrName>
                                        </p:attrNameLst>
                                      </p:cBhvr>
                                      <p:to>
                                        <p:strVal val="visible"/>
                                      </p:to>
                                    </p:set>
                                    <p:animEffect transition="in" filter="blinds(horizontal)">
                                      <p:cBhvr>
                                        <p:cTn id="34" dur="500"/>
                                        <p:tgtEl>
                                          <p:spTgt spid="7">
                                            <p:txEl>
                                              <p:pRg st="4" end="4"/>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linds(horizontal)">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
                                            <p:txEl>
                                              <p:pRg st="5" end="5"/>
                                            </p:txEl>
                                          </p:spTgt>
                                        </p:tgtEl>
                                        <p:attrNameLst>
                                          <p:attrName>style.visibility</p:attrName>
                                        </p:attrNameLst>
                                      </p:cBhvr>
                                      <p:to>
                                        <p:strVal val="visible"/>
                                      </p:to>
                                    </p:set>
                                    <p:animEffect transition="in" filter="blinds(horizontal)">
                                      <p:cBhvr>
                                        <p:cTn id="42" dur="500"/>
                                        <p:tgtEl>
                                          <p:spTgt spid="7">
                                            <p:txEl>
                                              <p:pRg st="5" end="5"/>
                                            </p:txEl>
                                          </p:spTgt>
                                        </p:tgtEl>
                                      </p:cBhvr>
                                    </p:animEffect>
                                  </p:childTnLst>
                                </p:cTn>
                              </p:par>
                              <p:par>
                                <p:cTn id="43" presetID="3" presetClass="entr" presetSubtype="1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blinds(horizontal)">
                                      <p:cBhvr>
                                        <p:cTn id="4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Conclusions and Future Work</a:t>
            </a:r>
          </a:p>
        </p:txBody>
      </p:sp>
      <p:sp>
        <p:nvSpPr>
          <p:cNvPr id="3" name="Subtitle 2">
            <a:extLst>
              <a:ext uri="{FF2B5EF4-FFF2-40B4-BE49-F238E27FC236}">
                <a16:creationId xmlns:a16="http://schemas.microsoft.com/office/drawing/2014/main" id="{DB98364B-111A-144C-913C-7DF11AADB0ED}"/>
              </a:ext>
            </a:extLst>
          </p:cNvPr>
          <p:cNvSpPr>
            <a:spLocks noGrp="1"/>
          </p:cNvSpPr>
          <p:nvPr>
            <p:ph type="subTitle" idx="1"/>
          </p:nvPr>
        </p:nvSpPr>
        <p:spPr/>
        <p:txBody>
          <a:bodyPr/>
          <a:lstStyle/>
          <a:p>
            <a:endParaRPr lang="en-US" dirty="0"/>
          </a:p>
        </p:txBody>
      </p:sp>
      <p:sp>
        <p:nvSpPr>
          <p:cNvPr id="2" name="Footer Placeholder 1"/>
          <p:cNvSpPr>
            <a:spLocks noGrp="1"/>
          </p:cNvSpPr>
          <p:nvPr>
            <p:ph type="ftr" sz="quarter" idx="4294967295"/>
          </p:nvPr>
        </p:nvSpPr>
        <p:spPr>
          <a:xfrm>
            <a:off x="3629976" y="6599583"/>
            <a:ext cx="1884048" cy="254206"/>
          </a:xfrm>
        </p:spPr>
        <p:txBody>
          <a:bodyPr/>
          <a:lstStyle/>
          <a:p>
            <a:r>
              <a:rPr lang="en-US"/>
              <a:t>OFFICIAL USE ONLY</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19</a:t>
            </a:fld>
            <a:endParaRPr lang="en-US" dirty="0"/>
          </a:p>
        </p:txBody>
      </p:sp>
    </p:spTree>
    <p:extLst>
      <p:ext uri="{BB962C8B-B14F-4D97-AF65-F5344CB8AC3E}">
        <p14:creationId xmlns:p14="http://schemas.microsoft.com/office/powerpoint/2010/main" val="86839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65784F-0B08-7841-87F0-A1F6D5F7E0C3}"/>
              </a:ext>
            </a:extLst>
          </p:cNvPr>
          <p:cNvSpPr>
            <a:spLocks noGrp="1"/>
          </p:cNvSpPr>
          <p:nvPr>
            <p:ph type="title"/>
          </p:nvPr>
        </p:nvSpPr>
        <p:spPr/>
        <p:txBody>
          <a:bodyPr/>
          <a:lstStyle/>
          <a:p>
            <a:r>
              <a:rPr lang="en-US" dirty="0"/>
              <a:t>OUTLINE</a:t>
            </a:r>
          </a:p>
        </p:txBody>
      </p:sp>
      <p:sp>
        <p:nvSpPr>
          <p:cNvPr id="4" name="Content Placeholder 3">
            <a:extLst>
              <a:ext uri="{FF2B5EF4-FFF2-40B4-BE49-F238E27FC236}">
                <a16:creationId xmlns:a16="http://schemas.microsoft.com/office/drawing/2014/main" id="{E1B895B8-FD6F-FC45-9371-744FAA170E40}"/>
              </a:ext>
            </a:extLst>
          </p:cNvPr>
          <p:cNvSpPr>
            <a:spLocks noGrp="1"/>
          </p:cNvSpPr>
          <p:nvPr>
            <p:ph idx="1"/>
          </p:nvPr>
        </p:nvSpPr>
        <p:spPr>
          <a:xfrm>
            <a:off x="686244" y="1007878"/>
            <a:ext cx="7543800" cy="3433635"/>
          </a:xfrm>
        </p:spPr>
        <p:txBody>
          <a:bodyPr>
            <a:noAutofit/>
          </a:bodyPr>
          <a:lstStyle/>
          <a:p>
            <a:pPr>
              <a:lnSpc>
                <a:spcPct val="150000"/>
              </a:lnSpc>
              <a:buFont typeface="Wingdings" pitchFamily="2" charset="2"/>
              <a:buChar char="v"/>
            </a:pPr>
            <a:r>
              <a:rPr lang="en-US" dirty="0"/>
              <a:t>Introduction</a:t>
            </a:r>
          </a:p>
          <a:p>
            <a:pPr lvl="1">
              <a:lnSpc>
                <a:spcPct val="150000"/>
              </a:lnSpc>
              <a:buFont typeface="Wingdings" pitchFamily="2" charset="2"/>
              <a:buChar char="v"/>
            </a:pPr>
            <a:r>
              <a:rPr lang="en-US" sz="1800" dirty="0"/>
              <a:t>Motivation</a:t>
            </a:r>
          </a:p>
          <a:p>
            <a:pPr lvl="1">
              <a:lnSpc>
                <a:spcPct val="150000"/>
              </a:lnSpc>
              <a:buFont typeface="Wingdings" pitchFamily="2" charset="2"/>
              <a:buChar char="v"/>
            </a:pPr>
            <a:r>
              <a:rPr lang="en-US" sz="1800" dirty="0"/>
              <a:t>Background</a:t>
            </a:r>
          </a:p>
          <a:p>
            <a:pPr lvl="2">
              <a:lnSpc>
                <a:spcPct val="150000"/>
              </a:lnSpc>
              <a:buFont typeface="Wingdings" pitchFamily="2" charset="2"/>
              <a:buChar char="v"/>
            </a:pPr>
            <a:r>
              <a:rPr lang="en-US" sz="1800" dirty="0"/>
              <a:t>SCXML</a:t>
            </a:r>
          </a:p>
          <a:p>
            <a:pPr lvl="2">
              <a:lnSpc>
                <a:spcPct val="150000"/>
              </a:lnSpc>
              <a:buFont typeface="Wingdings" pitchFamily="2" charset="2"/>
              <a:buChar char="v"/>
            </a:pPr>
            <a:r>
              <a:rPr lang="en-US" sz="1800" dirty="0"/>
              <a:t>Event-B</a:t>
            </a:r>
          </a:p>
          <a:p>
            <a:pPr lvl="2">
              <a:lnSpc>
                <a:spcPct val="150000"/>
              </a:lnSpc>
              <a:buFont typeface="Wingdings" pitchFamily="2" charset="2"/>
              <a:buChar char="v"/>
            </a:pPr>
            <a:r>
              <a:rPr lang="en-US" sz="1800" dirty="0"/>
              <a:t>UML-B </a:t>
            </a:r>
            <a:r>
              <a:rPr lang="en-US" sz="1800" dirty="0" err="1"/>
              <a:t>Statemachine</a:t>
            </a:r>
            <a:endParaRPr lang="en-US" sz="1800" dirty="0"/>
          </a:p>
          <a:p>
            <a:pPr lvl="1">
              <a:lnSpc>
                <a:spcPct val="150000"/>
              </a:lnSpc>
              <a:buFont typeface="Wingdings" pitchFamily="2" charset="2"/>
              <a:buChar char="v"/>
            </a:pPr>
            <a:r>
              <a:rPr lang="en-US" sz="1800" dirty="0"/>
              <a:t>Run-to-Completion</a:t>
            </a:r>
          </a:p>
          <a:p>
            <a:pPr>
              <a:lnSpc>
                <a:spcPct val="150000"/>
              </a:lnSpc>
              <a:buFont typeface="Wingdings" pitchFamily="2" charset="2"/>
              <a:buChar char="v"/>
            </a:pPr>
            <a:r>
              <a:rPr lang="en-US" dirty="0"/>
              <a:t>Model Construction</a:t>
            </a:r>
          </a:p>
          <a:p>
            <a:pPr>
              <a:lnSpc>
                <a:spcPct val="150000"/>
              </a:lnSpc>
              <a:buFont typeface="Wingdings" pitchFamily="2" charset="2"/>
              <a:buChar char="v"/>
            </a:pPr>
            <a:r>
              <a:rPr lang="en-US" dirty="0"/>
              <a:t>SCXML Model Translation to Event-B</a:t>
            </a:r>
          </a:p>
          <a:p>
            <a:pPr>
              <a:lnSpc>
                <a:spcPct val="150000"/>
              </a:lnSpc>
              <a:buFont typeface="Wingdings" pitchFamily="2" charset="2"/>
              <a:buChar char="v"/>
            </a:pPr>
            <a:r>
              <a:rPr lang="en-US" dirty="0"/>
              <a:t>Model Verification</a:t>
            </a:r>
          </a:p>
          <a:p>
            <a:pPr>
              <a:lnSpc>
                <a:spcPct val="150000"/>
              </a:lnSpc>
              <a:buFont typeface="Wingdings" pitchFamily="2" charset="2"/>
              <a:buChar char="v"/>
            </a:pPr>
            <a:r>
              <a:rPr lang="en-US" dirty="0"/>
              <a:t>Conclusions</a:t>
            </a:r>
          </a:p>
          <a:p>
            <a:endParaRPr lang="en-US" dirty="0"/>
          </a:p>
        </p:txBody>
      </p:sp>
    </p:spTree>
    <p:extLst>
      <p:ext uri="{BB962C8B-B14F-4D97-AF65-F5344CB8AC3E}">
        <p14:creationId xmlns:p14="http://schemas.microsoft.com/office/powerpoint/2010/main" val="977684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p:txBody>
          <a:bodyPr/>
          <a:lstStyle/>
          <a:p>
            <a:r>
              <a:rPr lang="en-US" dirty="0"/>
              <a:t>Conclusions</a:t>
            </a:r>
          </a:p>
        </p:txBody>
      </p:sp>
      <p:sp>
        <p:nvSpPr>
          <p:cNvPr id="7" name="Content Placeholder 6">
            <a:extLst>
              <a:ext uri="{FF2B5EF4-FFF2-40B4-BE49-F238E27FC236}">
                <a16:creationId xmlns:a16="http://schemas.microsoft.com/office/drawing/2014/main" id="{7B3DD651-FFFE-E949-AAF7-DD0795D17933}"/>
              </a:ext>
            </a:extLst>
          </p:cNvPr>
          <p:cNvSpPr>
            <a:spLocks noGrp="1"/>
          </p:cNvSpPr>
          <p:nvPr>
            <p:ph idx="1"/>
          </p:nvPr>
        </p:nvSpPr>
        <p:spPr>
          <a:xfrm>
            <a:off x="528270" y="1335136"/>
            <a:ext cx="8095966" cy="5412469"/>
          </a:xfrm>
        </p:spPr>
        <p:txBody>
          <a:bodyPr>
            <a:noAutofit/>
          </a:bodyPr>
          <a:lstStyle/>
          <a:p>
            <a:pPr>
              <a:buFont typeface="Wingdings" pitchFamily="2" charset="2"/>
              <a:buChar char="v"/>
            </a:pPr>
            <a:r>
              <a:rPr lang="en-US" sz="2000" dirty="0"/>
              <a:t>We have demonstrated a technique for introducing refinement of reactive </a:t>
            </a:r>
            <a:r>
              <a:rPr lang="en-US" sz="2000" dirty="0" err="1"/>
              <a:t>statecharts</a:t>
            </a:r>
            <a:r>
              <a:rPr lang="en-US" sz="2000" dirty="0"/>
              <a:t> that can be translated to Event-B for verification.</a:t>
            </a:r>
          </a:p>
          <a:p>
            <a:pPr>
              <a:buFont typeface="Wingdings" pitchFamily="2" charset="2"/>
              <a:buChar char="v"/>
            </a:pPr>
            <a:endParaRPr lang="en-US" sz="2000" dirty="0"/>
          </a:p>
          <a:p>
            <a:pPr>
              <a:buFont typeface="Wingdings" pitchFamily="2" charset="2"/>
              <a:buChar char="v"/>
            </a:pPr>
            <a:r>
              <a:rPr lang="en-US" sz="2000" dirty="0"/>
              <a:t>Invariant properties about the expected coordination of states can be verified with the Rodin theorem prover. Because of the reactive nature of the system these are interpreted to hold only after the reaction is completed.</a:t>
            </a:r>
          </a:p>
          <a:p>
            <a:pPr>
              <a:buFont typeface="Wingdings" pitchFamily="2" charset="2"/>
              <a:buChar char="v"/>
            </a:pPr>
            <a:endParaRPr lang="en-US" sz="2000" dirty="0"/>
          </a:p>
          <a:p>
            <a:pPr>
              <a:buFont typeface="Wingdings" pitchFamily="2" charset="2"/>
              <a:buChar char="v"/>
            </a:pPr>
            <a:r>
              <a:rPr lang="en-US" sz="2000" dirty="0"/>
              <a:t>We use the LTL model checker to verify expected reactions to environmental triggers that uses the. Another kind of liveness property that would be useful to verify is that the ‘run’ converges to completion. </a:t>
            </a:r>
          </a:p>
          <a:p>
            <a:pPr marL="0" indent="0">
              <a:buNone/>
            </a:pPr>
            <a:endParaRPr lang="en-US" dirty="0"/>
          </a:p>
          <a:p>
            <a:pPr>
              <a:buFont typeface="Wingdings" pitchFamily="2" charset="2"/>
              <a:buChar char="v"/>
            </a:pPr>
            <a:endParaRPr lang="en-US" dirty="0"/>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20</a:t>
            </a:fld>
            <a:endParaRPr lang="en-US" dirty="0"/>
          </a:p>
        </p:txBody>
      </p:sp>
    </p:spTree>
    <p:extLst>
      <p:ext uri="{BB962C8B-B14F-4D97-AF65-F5344CB8AC3E}">
        <p14:creationId xmlns:p14="http://schemas.microsoft.com/office/powerpoint/2010/main" val="2267315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p:txBody>
          <a:bodyPr/>
          <a:lstStyle/>
          <a:p>
            <a:r>
              <a:rPr lang="en-US" dirty="0"/>
              <a:t>Future Work</a:t>
            </a:r>
          </a:p>
        </p:txBody>
      </p:sp>
      <p:sp>
        <p:nvSpPr>
          <p:cNvPr id="7" name="Content Placeholder 6">
            <a:extLst>
              <a:ext uri="{FF2B5EF4-FFF2-40B4-BE49-F238E27FC236}">
                <a16:creationId xmlns:a16="http://schemas.microsoft.com/office/drawing/2014/main" id="{7B3DD651-FFFE-E949-AAF7-DD0795D17933}"/>
              </a:ext>
            </a:extLst>
          </p:cNvPr>
          <p:cNvSpPr>
            <a:spLocks noGrp="1"/>
          </p:cNvSpPr>
          <p:nvPr>
            <p:ph idx="1"/>
          </p:nvPr>
        </p:nvSpPr>
        <p:spPr>
          <a:xfrm>
            <a:off x="441643" y="1007878"/>
            <a:ext cx="7543800" cy="3433635"/>
          </a:xfrm>
        </p:spPr>
        <p:txBody>
          <a:bodyPr>
            <a:noAutofit/>
          </a:bodyPr>
          <a:lstStyle/>
          <a:p>
            <a:pPr lvl="1">
              <a:buFont typeface="Wingdings" pitchFamily="2" charset="2"/>
              <a:buChar char="v"/>
            </a:pPr>
            <a:r>
              <a:rPr lang="en-US" sz="1800" dirty="0"/>
              <a:t>Enable the verification of liveness properties using the Roding theorem prover instead of the LTL model checker</a:t>
            </a:r>
          </a:p>
          <a:p>
            <a:pPr lvl="1">
              <a:buFont typeface="Wingdings" pitchFamily="2" charset="2"/>
              <a:buChar char="v"/>
            </a:pPr>
            <a:endParaRPr lang="en-US" sz="1800" dirty="0"/>
          </a:p>
          <a:p>
            <a:pPr lvl="1">
              <a:buFont typeface="Wingdings" pitchFamily="2" charset="2"/>
              <a:buChar char="v"/>
            </a:pPr>
            <a:r>
              <a:rPr lang="en-US" sz="1800" dirty="0"/>
              <a:t>Extend the use of the ‘Scenario Checker’ tool and methods which can animate pre-defined domain specific scenarios at various levels of abstraction. The extension will enable automatic execution of the run to completion. </a:t>
            </a:r>
          </a:p>
          <a:p>
            <a:pPr lvl="1">
              <a:buFont typeface="Wingdings" pitchFamily="2" charset="2"/>
              <a:buChar char="v"/>
            </a:pPr>
            <a:endParaRPr lang="en-US" sz="1800" dirty="0"/>
          </a:p>
          <a:p>
            <a:pPr lvl="1">
              <a:buFont typeface="Wingdings" pitchFamily="2" charset="2"/>
              <a:buChar char="v"/>
            </a:pPr>
            <a:r>
              <a:rPr lang="en-US" sz="1800" dirty="0"/>
              <a:t>Formalize the semantics of the extended SCXML and refinement rules</a:t>
            </a:r>
          </a:p>
          <a:p>
            <a:pPr>
              <a:buFont typeface="Wingdings" pitchFamily="2" charset="2"/>
              <a:buChar char="v"/>
            </a:pPr>
            <a:endParaRPr lang="en-US" dirty="0"/>
          </a:p>
          <a:p>
            <a:pPr>
              <a:buFont typeface="Wingdings" pitchFamily="2" charset="2"/>
              <a:buChar char="v"/>
            </a:pPr>
            <a:endParaRPr lang="en-US" dirty="0"/>
          </a:p>
          <a:p>
            <a:pPr>
              <a:buFont typeface="Wingdings" pitchFamily="2" charset="2"/>
              <a:buChar char="v"/>
            </a:pPr>
            <a:endParaRPr lang="en-US" dirty="0"/>
          </a:p>
          <a:p>
            <a:pPr>
              <a:buFont typeface="Wingdings" pitchFamily="2" charset="2"/>
              <a:buChar char="v"/>
            </a:pPr>
            <a:endParaRPr lang="en-US" dirty="0"/>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2187005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053051" y="3112607"/>
            <a:ext cx="4642658" cy="1690255"/>
          </a:xfrm>
        </p:spPr>
        <p:txBody>
          <a:bodyPr/>
          <a:lstStyle/>
          <a:p>
            <a:r>
              <a:rPr lang="en-US" dirty="0"/>
              <a:t>	QUESTIONS</a:t>
            </a:r>
          </a:p>
        </p:txBody>
      </p:sp>
      <p:sp>
        <p:nvSpPr>
          <p:cNvPr id="3" name="Subtitle 2">
            <a:extLst>
              <a:ext uri="{FF2B5EF4-FFF2-40B4-BE49-F238E27FC236}">
                <a16:creationId xmlns:a16="http://schemas.microsoft.com/office/drawing/2014/main" id="{DB98364B-111A-144C-913C-7DF11AADB0ED}"/>
              </a:ext>
            </a:extLst>
          </p:cNvPr>
          <p:cNvSpPr>
            <a:spLocks noGrp="1"/>
          </p:cNvSpPr>
          <p:nvPr>
            <p:ph type="subTitle" idx="1"/>
          </p:nvPr>
        </p:nvSpPr>
        <p:spPr/>
        <p:txBody>
          <a:bodyPr/>
          <a:lstStyle/>
          <a:p>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22</a:t>
            </a:fld>
            <a:endParaRPr lang="en-US" dirty="0"/>
          </a:p>
        </p:txBody>
      </p:sp>
      <p:pic>
        <p:nvPicPr>
          <p:cNvPr id="6" name="Picture 5">
            <a:extLst>
              <a:ext uri="{FF2B5EF4-FFF2-40B4-BE49-F238E27FC236}">
                <a16:creationId xmlns:a16="http://schemas.microsoft.com/office/drawing/2014/main" id="{794A92FC-FB2E-1F4D-A156-1DFB606555B3}"/>
              </a:ext>
            </a:extLst>
          </p:cNvPr>
          <p:cNvPicPr>
            <a:picLocks noChangeAspect="1"/>
          </p:cNvPicPr>
          <p:nvPr/>
        </p:nvPicPr>
        <p:blipFill>
          <a:blip r:embed="rId2"/>
          <a:stretch>
            <a:fillRect/>
          </a:stretch>
        </p:blipFill>
        <p:spPr>
          <a:xfrm>
            <a:off x="6789675" y="3141482"/>
            <a:ext cx="2333380" cy="1636848"/>
          </a:xfrm>
          <a:prstGeom prst="rect">
            <a:avLst/>
          </a:prstGeom>
        </p:spPr>
      </p:pic>
    </p:spTree>
    <p:extLst>
      <p:ext uri="{BB962C8B-B14F-4D97-AF65-F5344CB8AC3E}">
        <p14:creationId xmlns:p14="http://schemas.microsoft.com/office/powerpoint/2010/main" val="184519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7C716-BBC6-5F43-9091-415FBA13F979}"/>
              </a:ext>
            </a:extLst>
          </p:cNvPr>
          <p:cNvSpPr>
            <a:spLocks noGrp="1"/>
          </p:cNvSpPr>
          <p:nvPr>
            <p:ph type="title"/>
          </p:nvPr>
        </p:nvSpPr>
        <p:spPr/>
        <p:txBody>
          <a:bodyPr/>
          <a:lstStyle/>
          <a:p>
            <a:r>
              <a:rPr lang="en-US" dirty="0"/>
              <a:t>Different Types of Refinement</a:t>
            </a:r>
          </a:p>
        </p:txBody>
      </p:sp>
      <p:sp>
        <p:nvSpPr>
          <p:cNvPr id="4" name="Slide Number Placeholder 3">
            <a:extLst>
              <a:ext uri="{FF2B5EF4-FFF2-40B4-BE49-F238E27FC236}">
                <a16:creationId xmlns:a16="http://schemas.microsoft.com/office/drawing/2014/main" id="{54D27644-5BEB-3746-B937-D34439C7D4DB}"/>
              </a:ext>
            </a:extLst>
          </p:cNvPr>
          <p:cNvSpPr>
            <a:spLocks noGrp="1"/>
          </p:cNvSpPr>
          <p:nvPr>
            <p:ph type="sldNum" sz="quarter" idx="12"/>
          </p:nvPr>
        </p:nvSpPr>
        <p:spPr/>
        <p:txBody>
          <a:bodyPr/>
          <a:lstStyle/>
          <a:p>
            <a:fld id="{4FAB73BC-B049-4115-A692-8D63A059BFB8}" type="slidenum">
              <a:rPr lang="en-US" smtClean="0"/>
              <a:pPr/>
              <a:t>23</a:t>
            </a:fld>
            <a:endParaRPr lang="en-US" dirty="0"/>
          </a:p>
        </p:txBody>
      </p:sp>
      <p:sp>
        <p:nvSpPr>
          <p:cNvPr id="5" name="Content Placeholder 4">
            <a:extLst>
              <a:ext uri="{FF2B5EF4-FFF2-40B4-BE49-F238E27FC236}">
                <a16:creationId xmlns:a16="http://schemas.microsoft.com/office/drawing/2014/main" id="{12FF87CB-1855-F54C-A5CC-3E1FC417257D}"/>
              </a:ext>
            </a:extLst>
          </p:cNvPr>
          <p:cNvSpPr>
            <a:spLocks noGrp="1"/>
          </p:cNvSpPr>
          <p:nvPr>
            <p:ph sz="quarter" idx="13"/>
          </p:nvPr>
        </p:nvSpPr>
        <p:spPr>
          <a:xfrm>
            <a:off x="618867" y="859080"/>
            <a:ext cx="3700865" cy="4888035"/>
          </a:xfrm>
        </p:spPr>
        <p:txBody>
          <a:bodyPr/>
          <a:lstStyle/>
          <a:p>
            <a:pPr>
              <a:buFont typeface="Wingdings" pitchFamily="2" charset="2"/>
              <a:buChar char="v"/>
            </a:pPr>
            <a:r>
              <a:rPr lang="en-US" dirty="0"/>
              <a:t>Our Refinement Rules:</a:t>
            </a:r>
          </a:p>
          <a:p>
            <a:pPr lvl="1">
              <a:buFont typeface="Wingdings" pitchFamily="2" charset="2"/>
              <a:buChar char="v"/>
            </a:pPr>
            <a:r>
              <a:rPr lang="en-US" b="1" dirty="0">
                <a:solidFill>
                  <a:schemeClr val="accent1"/>
                </a:solidFill>
              </a:rPr>
              <a:t>Rule A:</a:t>
            </a:r>
            <a:r>
              <a:rPr lang="en-US" dirty="0"/>
              <a:t> Guard conditions on a transition can be strengthened</a:t>
            </a:r>
          </a:p>
          <a:p>
            <a:pPr marL="150869" lvl="1" indent="0">
              <a:buNone/>
            </a:pPr>
            <a:endParaRPr lang="en-US" dirty="0"/>
          </a:p>
          <a:p>
            <a:pPr marL="150869" lvl="1" indent="0">
              <a:buNone/>
            </a:pPr>
            <a:endParaRPr lang="en-US" dirty="0"/>
          </a:p>
          <a:p>
            <a:pPr marL="150869" lvl="1" indent="0">
              <a:buNone/>
            </a:pPr>
            <a:endParaRPr lang="en-US" dirty="0"/>
          </a:p>
          <a:p>
            <a:pPr marL="150869" lvl="1" indent="0">
              <a:buNone/>
            </a:pPr>
            <a:endParaRPr lang="en-US" dirty="0"/>
          </a:p>
          <a:p>
            <a:pPr lvl="1">
              <a:buFont typeface="Wingdings" pitchFamily="2" charset="2"/>
              <a:buChar char="v"/>
            </a:pPr>
            <a:r>
              <a:rPr lang="en-US" b="1" dirty="0">
                <a:solidFill>
                  <a:schemeClr val="accent1"/>
                </a:solidFill>
              </a:rPr>
              <a:t>Rule B: </a:t>
            </a:r>
            <a:r>
              <a:rPr lang="en-US" dirty="0"/>
              <a:t>Transitions can have additional actions</a:t>
            </a:r>
          </a:p>
          <a:p>
            <a:pPr lvl="1">
              <a:buFont typeface="Wingdings" pitchFamily="2" charset="2"/>
              <a:buChar char="v"/>
            </a:pPr>
            <a:endParaRPr lang="en-US" dirty="0"/>
          </a:p>
          <a:p>
            <a:pPr marL="150869" lvl="1" indent="0">
              <a:buNone/>
            </a:pPr>
            <a:endParaRPr lang="en-US" dirty="0"/>
          </a:p>
          <a:p>
            <a:pPr marL="150869" lvl="1" indent="0">
              <a:buNone/>
            </a:pPr>
            <a:endParaRPr lang="en-US" dirty="0"/>
          </a:p>
          <a:p>
            <a:pPr marL="150869" lvl="1" indent="0">
              <a:buNone/>
            </a:pPr>
            <a:endParaRPr lang="en-US" dirty="0"/>
          </a:p>
          <a:p>
            <a:pPr lvl="1">
              <a:buFont typeface="Wingdings" pitchFamily="2" charset="2"/>
              <a:buChar char="v"/>
            </a:pPr>
            <a:r>
              <a:rPr lang="en-US" b="1" dirty="0">
                <a:solidFill>
                  <a:schemeClr val="accent1"/>
                </a:solidFill>
              </a:rPr>
              <a:t>Rule C: </a:t>
            </a:r>
            <a:r>
              <a:rPr lang="en-US" dirty="0"/>
              <a:t>A </a:t>
            </a:r>
            <a:r>
              <a:rPr lang="en-US" dirty="0" err="1"/>
              <a:t>statechart</a:t>
            </a:r>
            <a:r>
              <a:rPr lang="en-US" dirty="0"/>
              <a:t> can be embedded within a state of another </a:t>
            </a:r>
            <a:r>
              <a:rPr lang="en-US" dirty="0" err="1"/>
              <a:t>statechart</a:t>
            </a:r>
            <a:endParaRPr lang="en-US" dirty="0"/>
          </a:p>
          <a:p>
            <a:endParaRPr lang="en-US" dirty="0"/>
          </a:p>
        </p:txBody>
      </p:sp>
      <p:sp>
        <p:nvSpPr>
          <p:cNvPr id="6" name="Content Placeholder 5">
            <a:extLst>
              <a:ext uri="{FF2B5EF4-FFF2-40B4-BE49-F238E27FC236}">
                <a16:creationId xmlns:a16="http://schemas.microsoft.com/office/drawing/2014/main" id="{EC93D75B-6F9C-3749-92E9-9510059CD133}"/>
              </a:ext>
            </a:extLst>
          </p:cNvPr>
          <p:cNvSpPr>
            <a:spLocks noGrp="1"/>
          </p:cNvSpPr>
          <p:nvPr>
            <p:ph sz="quarter" idx="14"/>
          </p:nvPr>
        </p:nvSpPr>
        <p:spPr>
          <a:xfrm>
            <a:off x="4493820" y="859080"/>
            <a:ext cx="3668789" cy="4888035"/>
          </a:xfrm>
        </p:spPr>
        <p:txBody>
          <a:bodyPr/>
          <a:lstStyle/>
          <a:p>
            <a:pPr>
              <a:buFont typeface="Wingdings" pitchFamily="2" charset="2"/>
              <a:buChar char="v"/>
            </a:pPr>
            <a:r>
              <a:rPr lang="en-US" dirty="0" err="1"/>
              <a:t>Syriani</a:t>
            </a:r>
            <a:r>
              <a:rPr lang="en-US" dirty="0"/>
              <a:t> et al. Refinement Rules:</a:t>
            </a:r>
          </a:p>
          <a:p>
            <a:pPr lvl="1">
              <a:buFont typeface="Wingdings" pitchFamily="2" charset="2"/>
              <a:buChar char="v"/>
            </a:pPr>
            <a:r>
              <a:rPr lang="en-US" dirty="0"/>
              <a:t>Rule 2 basic-to-or state rule:</a:t>
            </a:r>
          </a:p>
          <a:p>
            <a:pPr lvl="1">
              <a:buFont typeface="Wingdings" pitchFamily="2" charset="2"/>
              <a:buChar char="v"/>
            </a:pPr>
            <a:endParaRPr lang="en-US" dirty="0"/>
          </a:p>
          <a:p>
            <a:pPr marL="150869" lvl="1" indent="0">
              <a:buNone/>
            </a:pPr>
            <a:endParaRPr lang="en-US" dirty="0"/>
          </a:p>
          <a:p>
            <a:pPr marL="150869" lvl="1" indent="0">
              <a:buNone/>
            </a:pPr>
            <a:endParaRPr lang="en-US" dirty="0"/>
          </a:p>
          <a:p>
            <a:pPr lvl="1">
              <a:buFont typeface="Wingdings" pitchFamily="2" charset="2"/>
              <a:buChar char="v"/>
            </a:pPr>
            <a:endParaRPr lang="en-US" dirty="0"/>
          </a:p>
          <a:p>
            <a:pPr lvl="1">
              <a:buFont typeface="Wingdings" pitchFamily="2" charset="2"/>
              <a:buChar char="v"/>
            </a:pPr>
            <a:r>
              <a:rPr lang="en-US" dirty="0"/>
              <a:t>Rule 3 or-to- and-state rule:</a:t>
            </a:r>
          </a:p>
          <a:p>
            <a:pPr lvl="1">
              <a:buFont typeface="Wingdings" pitchFamily="2" charset="2"/>
              <a:buChar char="v"/>
            </a:pPr>
            <a:endParaRPr lang="en-US" dirty="0"/>
          </a:p>
          <a:p>
            <a:pPr lvl="1">
              <a:buFont typeface="Wingdings" pitchFamily="2" charset="2"/>
              <a:buChar char="v"/>
            </a:pPr>
            <a:endParaRPr lang="en-US" dirty="0"/>
          </a:p>
          <a:p>
            <a:pPr lvl="1">
              <a:buFont typeface="Wingdings" pitchFamily="2" charset="2"/>
              <a:buChar char="v"/>
            </a:pPr>
            <a:endParaRPr lang="en-US" dirty="0"/>
          </a:p>
          <a:p>
            <a:pPr lvl="1">
              <a:buFont typeface="Wingdings" pitchFamily="2" charset="2"/>
              <a:buChar char="v"/>
            </a:pPr>
            <a:endParaRPr lang="en-US" dirty="0"/>
          </a:p>
          <a:p>
            <a:pPr lvl="1">
              <a:buFont typeface="Wingdings" pitchFamily="2" charset="2"/>
              <a:buChar char="v"/>
            </a:pPr>
            <a:r>
              <a:rPr lang="en-US" dirty="0"/>
              <a:t>Rule 7 state extension rule:</a:t>
            </a:r>
          </a:p>
          <a:p>
            <a:pPr lvl="1">
              <a:buFont typeface="Wingdings" pitchFamily="2" charset="2"/>
              <a:buChar char="v"/>
            </a:pPr>
            <a:endParaRPr lang="en-US" dirty="0"/>
          </a:p>
          <a:p>
            <a:pPr lvl="1">
              <a:buFont typeface="Wingdings" pitchFamily="2" charset="2"/>
              <a:buChar char="v"/>
            </a:pPr>
            <a:endParaRPr lang="en-US" dirty="0"/>
          </a:p>
          <a:p>
            <a:pPr lvl="1">
              <a:buFont typeface="Wingdings" pitchFamily="2" charset="2"/>
              <a:buChar char="v"/>
            </a:pPr>
            <a:endParaRPr lang="en-US" dirty="0"/>
          </a:p>
          <a:p>
            <a:pPr lvl="1">
              <a:buFont typeface="Wingdings" pitchFamily="2" charset="2"/>
              <a:buChar char="v"/>
            </a:pPr>
            <a:endParaRPr lang="en-US" dirty="0"/>
          </a:p>
          <a:p>
            <a:pPr lvl="1">
              <a:buFont typeface="Wingdings" pitchFamily="2" charset="2"/>
              <a:buChar char="v"/>
            </a:pPr>
            <a:r>
              <a:rPr lang="en-US" dirty="0"/>
              <a:t>Rule 8 path refinement rule:</a:t>
            </a:r>
          </a:p>
        </p:txBody>
      </p:sp>
      <p:grpSp>
        <p:nvGrpSpPr>
          <p:cNvPr id="27" name="Group 26">
            <a:extLst>
              <a:ext uri="{FF2B5EF4-FFF2-40B4-BE49-F238E27FC236}">
                <a16:creationId xmlns:a16="http://schemas.microsoft.com/office/drawing/2014/main" id="{1234F129-8573-E04B-BF60-7C9BB1DC1A8D}"/>
              </a:ext>
            </a:extLst>
          </p:cNvPr>
          <p:cNvGrpSpPr/>
          <p:nvPr/>
        </p:nvGrpSpPr>
        <p:grpSpPr>
          <a:xfrm>
            <a:off x="854680" y="1728124"/>
            <a:ext cx="2732273" cy="954107"/>
            <a:chOff x="223225" y="1594964"/>
            <a:chExt cx="2732273" cy="954107"/>
          </a:xfrm>
        </p:grpSpPr>
        <p:sp>
          <p:nvSpPr>
            <p:cNvPr id="28" name="TextBox 27">
              <a:extLst>
                <a:ext uri="{FF2B5EF4-FFF2-40B4-BE49-F238E27FC236}">
                  <a16:creationId xmlns:a16="http://schemas.microsoft.com/office/drawing/2014/main" id="{D9D38C9D-80C3-0042-A4D4-F67584D1DEEB}"/>
                </a:ext>
              </a:extLst>
            </p:cNvPr>
            <p:cNvSpPr txBox="1"/>
            <p:nvPr/>
          </p:nvSpPr>
          <p:spPr>
            <a:xfrm>
              <a:off x="656181" y="1594964"/>
              <a:ext cx="1342368" cy="95410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a:p>
              <a:pPr algn="ctr"/>
              <a:endParaRPr lang="en-US" sz="1400" dirty="0"/>
            </a:p>
            <a:p>
              <a:pPr algn="ctr"/>
              <a:endParaRPr lang="en-US" sz="1400" dirty="0"/>
            </a:p>
            <a:p>
              <a:pPr algn="ctr"/>
              <a:endParaRPr lang="en-US" sz="1400" dirty="0"/>
            </a:p>
          </p:txBody>
        </p:sp>
        <p:sp>
          <p:nvSpPr>
            <p:cNvPr id="29" name="TextBox 28">
              <a:extLst>
                <a:ext uri="{FF2B5EF4-FFF2-40B4-BE49-F238E27FC236}">
                  <a16:creationId xmlns:a16="http://schemas.microsoft.com/office/drawing/2014/main" id="{33C8A59A-9D13-304D-A232-CB68894F8920}"/>
                </a:ext>
              </a:extLst>
            </p:cNvPr>
            <p:cNvSpPr txBox="1"/>
            <p:nvPr/>
          </p:nvSpPr>
          <p:spPr>
            <a:xfrm>
              <a:off x="2581102" y="1918128"/>
              <a:ext cx="374396"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cxnSp>
          <p:nvCxnSpPr>
            <p:cNvPr id="30" name="Straight Arrow Connector 29">
              <a:extLst>
                <a:ext uri="{FF2B5EF4-FFF2-40B4-BE49-F238E27FC236}">
                  <a16:creationId xmlns:a16="http://schemas.microsoft.com/office/drawing/2014/main" id="{BFFA7E5A-CE13-7D44-9701-E5D3AAC2D0C8}"/>
                </a:ext>
              </a:extLst>
            </p:cNvPr>
            <p:cNvCxnSpPr>
              <a:cxnSpLocks/>
              <a:endCxn id="29" idx="1"/>
            </p:cNvCxnSpPr>
            <p:nvPr/>
          </p:nvCxnSpPr>
          <p:spPr>
            <a:xfrm flipV="1">
              <a:off x="1998549" y="2072017"/>
              <a:ext cx="582553" cy="130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8E88C678-A047-6F4C-99F6-00AF56DAA654}"/>
                </a:ext>
              </a:extLst>
            </p:cNvPr>
            <p:cNvSpPr/>
            <p:nvPr/>
          </p:nvSpPr>
          <p:spPr>
            <a:xfrm>
              <a:off x="223225" y="201358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32" name="Straight Arrow Connector 31">
              <a:extLst>
                <a:ext uri="{FF2B5EF4-FFF2-40B4-BE49-F238E27FC236}">
                  <a16:creationId xmlns:a16="http://schemas.microsoft.com/office/drawing/2014/main" id="{946F7DA0-309F-094C-BA6A-29C96938E1C5}"/>
                </a:ext>
              </a:extLst>
            </p:cNvPr>
            <p:cNvCxnSpPr>
              <a:cxnSpLocks/>
              <a:stCxn id="31" idx="6"/>
              <a:endCxn id="28" idx="1"/>
            </p:cNvCxnSpPr>
            <p:nvPr/>
          </p:nvCxnSpPr>
          <p:spPr>
            <a:xfrm>
              <a:off x="340345" y="2071434"/>
              <a:ext cx="315836" cy="5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84457E83-87DF-DF45-B6D1-67759680B6E2}"/>
              </a:ext>
            </a:extLst>
          </p:cNvPr>
          <p:cNvGrpSpPr/>
          <p:nvPr/>
        </p:nvGrpSpPr>
        <p:grpSpPr>
          <a:xfrm>
            <a:off x="913240" y="3255015"/>
            <a:ext cx="2904363" cy="1169551"/>
            <a:chOff x="202361" y="1164076"/>
            <a:chExt cx="2904363" cy="1169551"/>
          </a:xfrm>
        </p:grpSpPr>
        <p:sp>
          <p:nvSpPr>
            <p:cNvPr id="39" name="TextBox 38">
              <a:extLst>
                <a:ext uri="{FF2B5EF4-FFF2-40B4-BE49-F238E27FC236}">
                  <a16:creationId xmlns:a16="http://schemas.microsoft.com/office/drawing/2014/main" id="{87C8BEEF-7012-FF47-82D3-17ADB0DAF4A8}"/>
                </a:ext>
              </a:extLst>
            </p:cNvPr>
            <p:cNvSpPr txBox="1"/>
            <p:nvPr/>
          </p:nvSpPr>
          <p:spPr>
            <a:xfrm>
              <a:off x="656181" y="1594964"/>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p:txBody>
        </p:sp>
        <p:sp>
          <p:nvSpPr>
            <p:cNvPr id="40" name="TextBox 39">
              <a:extLst>
                <a:ext uri="{FF2B5EF4-FFF2-40B4-BE49-F238E27FC236}">
                  <a16:creationId xmlns:a16="http://schemas.microsoft.com/office/drawing/2014/main" id="{A9373190-7E3D-FF49-9D1E-C9CB4B75EB85}"/>
                </a:ext>
              </a:extLst>
            </p:cNvPr>
            <p:cNvSpPr txBox="1"/>
            <p:nvPr/>
          </p:nvSpPr>
          <p:spPr>
            <a:xfrm>
              <a:off x="1764356" y="1164076"/>
              <a:ext cx="1342368" cy="1169551"/>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a:p>
              <a:pPr algn="ctr"/>
              <a:endParaRPr lang="en-US" sz="1400" dirty="0"/>
            </a:p>
            <a:p>
              <a:pPr algn="ctr"/>
              <a:endParaRPr lang="en-US" sz="1400" dirty="0"/>
            </a:p>
            <a:p>
              <a:pPr algn="ctr"/>
              <a:endParaRPr lang="en-US" sz="1400" dirty="0"/>
            </a:p>
            <a:p>
              <a:pPr algn="ctr"/>
              <a:endParaRPr lang="en-US" sz="1400" dirty="0"/>
            </a:p>
          </p:txBody>
        </p:sp>
        <p:cxnSp>
          <p:nvCxnSpPr>
            <p:cNvPr id="41" name="Straight Arrow Connector 40">
              <a:extLst>
                <a:ext uri="{FF2B5EF4-FFF2-40B4-BE49-F238E27FC236}">
                  <a16:creationId xmlns:a16="http://schemas.microsoft.com/office/drawing/2014/main" id="{93AA396F-1B3A-1548-B7A5-BB24DAA1BA12}"/>
                </a:ext>
              </a:extLst>
            </p:cNvPr>
            <p:cNvCxnSpPr>
              <a:cxnSpLocks/>
              <a:stCxn id="39" idx="3"/>
              <a:endCxn id="40" idx="1"/>
            </p:cNvCxnSpPr>
            <p:nvPr/>
          </p:nvCxnSpPr>
          <p:spPr>
            <a:xfrm flipV="1">
              <a:off x="1081596" y="1748852"/>
              <a:ext cx="68276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388EB642-C7EF-4A4F-B881-B503C2F2E8A5}"/>
                </a:ext>
              </a:extLst>
            </p:cNvPr>
            <p:cNvSpPr/>
            <p:nvPr/>
          </p:nvSpPr>
          <p:spPr>
            <a:xfrm>
              <a:off x="202361" y="1691001"/>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43" name="Straight Arrow Connector 42">
              <a:extLst>
                <a:ext uri="{FF2B5EF4-FFF2-40B4-BE49-F238E27FC236}">
                  <a16:creationId xmlns:a16="http://schemas.microsoft.com/office/drawing/2014/main" id="{1999EB16-AB37-EB4D-8652-089F5A3B3BD2}"/>
                </a:ext>
              </a:extLst>
            </p:cNvPr>
            <p:cNvCxnSpPr>
              <a:cxnSpLocks/>
              <a:stCxn id="42" idx="6"/>
              <a:endCxn id="39" idx="1"/>
            </p:cNvCxnSpPr>
            <p:nvPr/>
          </p:nvCxnSpPr>
          <p:spPr>
            <a:xfrm>
              <a:off x="319481" y="1748851"/>
              <a:ext cx="336700"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303D7AE8-4429-DF4F-A3B4-CEA401120251}"/>
              </a:ext>
            </a:extLst>
          </p:cNvPr>
          <p:cNvGrpSpPr/>
          <p:nvPr/>
        </p:nvGrpSpPr>
        <p:grpSpPr>
          <a:xfrm>
            <a:off x="2592377" y="3645504"/>
            <a:ext cx="1084652" cy="653843"/>
            <a:chOff x="1037441" y="5312234"/>
            <a:chExt cx="1084652" cy="653843"/>
          </a:xfrm>
        </p:grpSpPr>
        <p:grpSp>
          <p:nvGrpSpPr>
            <p:cNvPr id="34" name="Group 33">
              <a:extLst>
                <a:ext uri="{FF2B5EF4-FFF2-40B4-BE49-F238E27FC236}">
                  <a16:creationId xmlns:a16="http://schemas.microsoft.com/office/drawing/2014/main" id="{35620817-42E2-E84B-9A77-B767042D7594}"/>
                </a:ext>
              </a:extLst>
            </p:cNvPr>
            <p:cNvGrpSpPr/>
            <p:nvPr/>
          </p:nvGrpSpPr>
          <p:grpSpPr>
            <a:xfrm>
              <a:off x="1037441" y="5658300"/>
              <a:ext cx="1084652" cy="307777"/>
              <a:chOff x="907946" y="5347167"/>
              <a:chExt cx="1084652" cy="307777"/>
            </a:xfrm>
          </p:grpSpPr>
          <p:sp>
            <p:nvSpPr>
              <p:cNvPr id="35" name="TextBox 34">
                <a:extLst>
                  <a:ext uri="{FF2B5EF4-FFF2-40B4-BE49-F238E27FC236}">
                    <a16:creationId xmlns:a16="http://schemas.microsoft.com/office/drawing/2014/main" id="{769B8AB1-79E8-4241-97C7-BAF482A5DB41}"/>
                  </a:ext>
                </a:extLst>
              </p:cNvPr>
              <p:cNvSpPr txBox="1"/>
              <p:nvPr/>
            </p:nvSpPr>
            <p:spPr>
              <a:xfrm>
                <a:off x="907946" y="5347167"/>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SC</a:t>
                </a:r>
              </a:p>
            </p:txBody>
          </p:sp>
          <p:sp>
            <p:nvSpPr>
              <p:cNvPr id="36" name="TextBox 35">
                <a:extLst>
                  <a:ext uri="{FF2B5EF4-FFF2-40B4-BE49-F238E27FC236}">
                    <a16:creationId xmlns:a16="http://schemas.microsoft.com/office/drawing/2014/main" id="{8571595C-A153-B14E-9233-61013C9464D1}"/>
                  </a:ext>
                </a:extLst>
              </p:cNvPr>
              <p:cNvSpPr txBox="1"/>
              <p:nvPr/>
            </p:nvSpPr>
            <p:spPr>
              <a:xfrm>
                <a:off x="1573123" y="5347167"/>
                <a:ext cx="41947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SD</a:t>
                </a:r>
              </a:p>
            </p:txBody>
          </p:sp>
          <p:cxnSp>
            <p:nvCxnSpPr>
              <p:cNvPr id="37" name="Straight Arrow Connector 36">
                <a:extLst>
                  <a:ext uri="{FF2B5EF4-FFF2-40B4-BE49-F238E27FC236}">
                    <a16:creationId xmlns:a16="http://schemas.microsoft.com/office/drawing/2014/main" id="{FDF556E6-AD15-5742-B58E-A9C890A2636E}"/>
                  </a:ext>
                </a:extLst>
              </p:cNvPr>
              <p:cNvCxnSpPr>
                <a:cxnSpLocks/>
                <a:stCxn id="35" idx="3"/>
                <a:endCxn id="36" idx="1"/>
              </p:cNvCxnSpPr>
              <p:nvPr/>
            </p:nvCxnSpPr>
            <p:spPr>
              <a:xfrm>
                <a:off x="1365913" y="5501056"/>
                <a:ext cx="2072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23ABF3F7-1B2D-E442-9026-261DCC308A39}"/>
                </a:ext>
              </a:extLst>
            </p:cNvPr>
            <p:cNvSpPr/>
            <p:nvPr/>
          </p:nvSpPr>
          <p:spPr>
            <a:xfrm>
              <a:off x="1220198" y="531223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46" name="Straight Arrow Connector 45">
              <a:extLst>
                <a:ext uri="{FF2B5EF4-FFF2-40B4-BE49-F238E27FC236}">
                  <a16:creationId xmlns:a16="http://schemas.microsoft.com/office/drawing/2014/main" id="{9110B7D1-D663-7B47-AD7D-7E544AE52B32}"/>
                </a:ext>
              </a:extLst>
            </p:cNvPr>
            <p:cNvCxnSpPr>
              <a:cxnSpLocks/>
              <a:endCxn id="35" idx="0"/>
            </p:cNvCxnSpPr>
            <p:nvPr/>
          </p:nvCxnSpPr>
          <p:spPr>
            <a:xfrm>
              <a:off x="1266424" y="5427933"/>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BF05F228-8412-4440-B571-A4277D4C92D4}"/>
              </a:ext>
            </a:extLst>
          </p:cNvPr>
          <p:cNvGrpSpPr/>
          <p:nvPr/>
        </p:nvGrpSpPr>
        <p:grpSpPr>
          <a:xfrm>
            <a:off x="1404756" y="1924976"/>
            <a:ext cx="1123144" cy="646630"/>
            <a:chOff x="1415228" y="2198802"/>
            <a:chExt cx="1123144" cy="646630"/>
          </a:xfrm>
        </p:grpSpPr>
        <p:grpSp>
          <p:nvGrpSpPr>
            <p:cNvPr id="23" name="Group 22">
              <a:extLst>
                <a:ext uri="{FF2B5EF4-FFF2-40B4-BE49-F238E27FC236}">
                  <a16:creationId xmlns:a16="http://schemas.microsoft.com/office/drawing/2014/main" id="{CE8FBD54-ED79-1842-8C4B-E2C938E4D40D}"/>
                </a:ext>
              </a:extLst>
            </p:cNvPr>
            <p:cNvGrpSpPr/>
            <p:nvPr/>
          </p:nvGrpSpPr>
          <p:grpSpPr>
            <a:xfrm>
              <a:off x="1415228" y="2537655"/>
              <a:ext cx="1123144" cy="307777"/>
              <a:chOff x="907946" y="5347167"/>
              <a:chExt cx="1123144" cy="307777"/>
            </a:xfrm>
          </p:grpSpPr>
          <p:sp>
            <p:nvSpPr>
              <p:cNvPr id="24" name="TextBox 23">
                <a:extLst>
                  <a:ext uri="{FF2B5EF4-FFF2-40B4-BE49-F238E27FC236}">
                    <a16:creationId xmlns:a16="http://schemas.microsoft.com/office/drawing/2014/main" id="{0ADDA3D1-61D8-5B43-9E8D-5FE86D55AE94}"/>
                  </a:ext>
                </a:extLst>
              </p:cNvPr>
              <p:cNvSpPr txBox="1"/>
              <p:nvPr/>
            </p:nvSpPr>
            <p:spPr>
              <a:xfrm>
                <a:off x="907946" y="5347167"/>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SC</a:t>
                </a:r>
              </a:p>
            </p:txBody>
          </p:sp>
          <p:sp>
            <p:nvSpPr>
              <p:cNvPr id="25" name="TextBox 24">
                <a:extLst>
                  <a:ext uri="{FF2B5EF4-FFF2-40B4-BE49-F238E27FC236}">
                    <a16:creationId xmlns:a16="http://schemas.microsoft.com/office/drawing/2014/main" id="{C45261A7-6D54-0C47-8C63-F35A55060173}"/>
                  </a:ext>
                </a:extLst>
              </p:cNvPr>
              <p:cNvSpPr txBox="1"/>
              <p:nvPr/>
            </p:nvSpPr>
            <p:spPr>
              <a:xfrm>
                <a:off x="1573123" y="5347167"/>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SD</a:t>
                </a:r>
              </a:p>
            </p:txBody>
          </p:sp>
          <p:cxnSp>
            <p:nvCxnSpPr>
              <p:cNvPr id="26" name="Straight Arrow Connector 25">
                <a:extLst>
                  <a:ext uri="{FF2B5EF4-FFF2-40B4-BE49-F238E27FC236}">
                    <a16:creationId xmlns:a16="http://schemas.microsoft.com/office/drawing/2014/main" id="{27F422A9-CDBE-5A4B-9B0E-F77E9C277F38}"/>
                  </a:ext>
                </a:extLst>
              </p:cNvPr>
              <p:cNvCxnSpPr>
                <a:cxnSpLocks/>
                <a:stCxn id="24" idx="3"/>
                <a:endCxn id="25" idx="1"/>
              </p:cNvCxnSpPr>
              <p:nvPr/>
            </p:nvCxnSpPr>
            <p:spPr>
              <a:xfrm>
                <a:off x="1365913" y="5501056"/>
                <a:ext cx="2072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4" name="Oval 53">
              <a:extLst>
                <a:ext uri="{FF2B5EF4-FFF2-40B4-BE49-F238E27FC236}">
                  <a16:creationId xmlns:a16="http://schemas.microsoft.com/office/drawing/2014/main" id="{B110325F-EC4D-DD4E-9C2A-224E663E8170}"/>
                </a:ext>
              </a:extLst>
            </p:cNvPr>
            <p:cNvSpPr/>
            <p:nvPr/>
          </p:nvSpPr>
          <p:spPr>
            <a:xfrm>
              <a:off x="1595465" y="2198802"/>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55" name="Straight Arrow Connector 54">
              <a:extLst>
                <a:ext uri="{FF2B5EF4-FFF2-40B4-BE49-F238E27FC236}">
                  <a16:creationId xmlns:a16="http://schemas.microsoft.com/office/drawing/2014/main" id="{28E5E0E5-B625-634D-85BB-9E678CF8E05C}"/>
                </a:ext>
              </a:extLst>
            </p:cNvPr>
            <p:cNvCxnSpPr>
              <a:cxnSpLocks/>
            </p:cNvCxnSpPr>
            <p:nvPr/>
          </p:nvCxnSpPr>
          <p:spPr>
            <a:xfrm>
              <a:off x="1641691" y="2314501"/>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6CDEA8C6-0266-E24C-8418-645249DE463F}"/>
              </a:ext>
            </a:extLst>
          </p:cNvPr>
          <p:cNvGrpSpPr/>
          <p:nvPr/>
        </p:nvGrpSpPr>
        <p:grpSpPr>
          <a:xfrm>
            <a:off x="441643" y="4924522"/>
            <a:ext cx="3455212" cy="1605230"/>
            <a:chOff x="4551809" y="3134216"/>
            <a:chExt cx="3455212" cy="1605230"/>
          </a:xfrm>
        </p:grpSpPr>
        <p:sp>
          <p:nvSpPr>
            <p:cNvPr id="72" name="TextBox 71">
              <a:extLst>
                <a:ext uri="{FF2B5EF4-FFF2-40B4-BE49-F238E27FC236}">
                  <a16:creationId xmlns:a16="http://schemas.microsoft.com/office/drawing/2014/main" id="{14AE28F3-2E8D-C54D-805D-7B25796CEE7F}"/>
                </a:ext>
              </a:extLst>
            </p:cNvPr>
            <p:cNvSpPr txBox="1"/>
            <p:nvPr/>
          </p:nvSpPr>
          <p:spPr>
            <a:xfrm>
              <a:off x="6664653" y="3139008"/>
              <a:ext cx="1342368" cy="1600438"/>
            </a:xfrm>
            <a:prstGeom prst="rect">
              <a:avLst/>
            </a:prstGeom>
            <a:solidFill>
              <a:schemeClr val="accent6">
                <a:lumMod val="20000"/>
                <a:lumOff val="80000"/>
              </a:schemeClr>
            </a:solidFill>
            <a:ln w="25400">
              <a:solidFill>
                <a:schemeClr val="tx1"/>
              </a:solidFill>
            </a:ln>
          </p:spPr>
          <p:txBody>
            <a:bodyPr wrap="square" rtlCol="0">
              <a:spAutoFit/>
            </a:bodyPr>
            <a:lstStyle/>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p:txBody>
        </p:sp>
        <p:cxnSp>
          <p:nvCxnSpPr>
            <p:cNvPr id="73" name="Straight Arrow Connector 72">
              <a:extLst>
                <a:ext uri="{FF2B5EF4-FFF2-40B4-BE49-F238E27FC236}">
                  <a16:creationId xmlns:a16="http://schemas.microsoft.com/office/drawing/2014/main" id="{6BC1CC52-16FA-2C44-893F-11D27D2720C2}"/>
                </a:ext>
              </a:extLst>
            </p:cNvPr>
            <p:cNvCxnSpPr>
              <a:cxnSpLocks/>
              <a:stCxn id="76" idx="3"/>
              <a:endCxn id="72" idx="1"/>
            </p:cNvCxnSpPr>
            <p:nvPr/>
          </p:nvCxnSpPr>
          <p:spPr>
            <a:xfrm flipV="1">
              <a:off x="6268096" y="3939227"/>
              <a:ext cx="396557" cy="65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BB325239-33AE-BE42-A2A9-32E6F7340427}"/>
                </a:ext>
              </a:extLst>
            </p:cNvPr>
            <p:cNvSpPr/>
            <p:nvPr/>
          </p:nvSpPr>
          <p:spPr>
            <a:xfrm>
              <a:off x="4551809" y="3895847"/>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75" name="Straight Arrow Connector 74">
              <a:extLst>
                <a:ext uri="{FF2B5EF4-FFF2-40B4-BE49-F238E27FC236}">
                  <a16:creationId xmlns:a16="http://schemas.microsoft.com/office/drawing/2014/main" id="{01853F10-E3E0-BF4F-B1F7-DABD39F8C164}"/>
                </a:ext>
              </a:extLst>
            </p:cNvPr>
            <p:cNvCxnSpPr>
              <a:cxnSpLocks/>
              <a:stCxn id="74" idx="6"/>
              <a:endCxn id="76" idx="1"/>
            </p:cNvCxnSpPr>
            <p:nvPr/>
          </p:nvCxnSpPr>
          <p:spPr>
            <a:xfrm flipV="1">
              <a:off x="4668929" y="3945728"/>
              <a:ext cx="256799" cy="79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62F7C006-BBB3-6B49-8EE6-AB43F85A799A}"/>
                </a:ext>
              </a:extLst>
            </p:cNvPr>
            <p:cNvSpPr txBox="1"/>
            <p:nvPr/>
          </p:nvSpPr>
          <p:spPr>
            <a:xfrm>
              <a:off x="4925728" y="3468674"/>
              <a:ext cx="1342368" cy="95410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a:p>
              <a:pPr algn="ctr"/>
              <a:endParaRPr lang="en-US" sz="1400" dirty="0"/>
            </a:p>
            <a:p>
              <a:pPr algn="ctr"/>
              <a:endParaRPr lang="en-US" sz="1400" dirty="0"/>
            </a:p>
            <a:p>
              <a:pPr algn="ctr"/>
              <a:endParaRPr lang="en-US" sz="1400" dirty="0"/>
            </a:p>
          </p:txBody>
        </p:sp>
        <p:cxnSp>
          <p:nvCxnSpPr>
            <p:cNvPr id="77" name="Straight Connector 76">
              <a:extLst>
                <a:ext uri="{FF2B5EF4-FFF2-40B4-BE49-F238E27FC236}">
                  <a16:creationId xmlns:a16="http://schemas.microsoft.com/office/drawing/2014/main" id="{F97B9A83-C36F-9B43-A6DC-501D5009F51C}"/>
                </a:ext>
              </a:extLst>
            </p:cNvPr>
            <p:cNvCxnSpPr>
              <a:cxnSpLocks/>
              <a:stCxn id="72" idx="0"/>
              <a:endCxn id="72" idx="2"/>
            </p:cNvCxnSpPr>
            <p:nvPr/>
          </p:nvCxnSpPr>
          <p:spPr>
            <a:xfrm>
              <a:off x="7335837" y="3139008"/>
              <a:ext cx="0" cy="160043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BA362C87-D2DA-1749-A6AD-B995D44FC865}"/>
                </a:ext>
              </a:extLst>
            </p:cNvPr>
            <p:cNvSpPr txBox="1"/>
            <p:nvPr/>
          </p:nvSpPr>
          <p:spPr>
            <a:xfrm>
              <a:off x="6664653" y="3134216"/>
              <a:ext cx="1342368"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grpSp>
      <p:grpSp>
        <p:nvGrpSpPr>
          <p:cNvPr id="57" name="Group 56">
            <a:extLst>
              <a:ext uri="{FF2B5EF4-FFF2-40B4-BE49-F238E27FC236}">
                <a16:creationId xmlns:a16="http://schemas.microsoft.com/office/drawing/2014/main" id="{74BD2FD7-9436-8443-9050-B7FD4E3EF852}"/>
              </a:ext>
            </a:extLst>
          </p:cNvPr>
          <p:cNvGrpSpPr/>
          <p:nvPr/>
        </p:nvGrpSpPr>
        <p:grpSpPr>
          <a:xfrm>
            <a:off x="2635074" y="5277862"/>
            <a:ext cx="457967" cy="1198403"/>
            <a:chOff x="1037441" y="5312234"/>
            <a:chExt cx="457967" cy="1198403"/>
          </a:xfrm>
        </p:grpSpPr>
        <p:grpSp>
          <p:nvGrpSpPr>
            <p:cNvPr id="58" name="Group 57">
              <a:extLst>
                <a:ext uri="{FF2B5EF4-FFF2-40B4-BE49-F238E27FC236}">
                  <a16:creationId xmlns:a16="http://schemas.microsoft.com/office/drawing/2014/main" id="{A06A88DC-A12D-734F-86BC-2981F43FEB1E}"/>
                </a:ext>
              </a:extLst>
            </p:cNvPr>
            <p:cNvGrpSpPr/>
            <p:nvPr/>
          </p:nvGrpSpPr>
          <p:grpSpPr>
            <a:xfrm>
              <a:off x="1037441" y="5658300"/>
              <a:ext cx="457967" cy="852337"/>
              <a:chOff x="907946" y="5347167"/>
              <a:chExt cx="457967" cy="852337"/>
            </a:xfrm>
          </p:grpSpPr>
          <p:sp>
            <p:nvSpPr>
              <p:cNvPr id="61" name="TextBox 60">
                <a:extLst>
                  <a:ext uri="{FF2B5EF4-FFF2-40B4-BE49-F238E27FC236}">
                    <a16:creationId xmlns:a16="http://schemas.microsoft.com/office/drawing/2014/main" id="{9CEDB1EA-7E25-2440-B8EE-5BF05D57CDFF}"/>
                  </a:ext>
                </a:extLst>
              </p:cNvPr>
              <p:cNvSpPr txBox="1"/>
              <p:nvPr/>
            </p:nvSpPr>
            <p:spPr>
              <a:xfrm>
                <a:off x="907946" y="5347167"/>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SE</a:t>
                </a:r>
              </a:p>
            </p:txBody>
          </p:sp>
          <p:sp>
            <p:nvSpPr>
              <p:cNvPr id="62" name="TextBox 61">
                <a:extLst>
                  <a:ext uri="{FF2B5EF4-FFF2-40B4-BE49-F238E27FC236}">
                    <a16:creationId xmlns:a16="http://schemas.microsoft.com/office/drawing/2014/main" id="{106853C8-AB48-334B-9F4C-8B78908D74BA}"/>
                  </a:ext>
                </a:extLst>
              </p:cNvPr>
              <p:cNvSpPr txBox="1"/>
              <p:nvPr/>
            </p:nvSpPr>
            <p:spPr>
              <a:xfrm>
                <a:off x="928470" y="5891727"/>
                <a:ext cx="41947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SF</a:t>
                </a:r>
              </a:p>
            </p:txBody>
          </p:sp>
          <p:cxnSp>
            <p:nvCxnSpPr>
              <p:cNvPr id="63" name="Straight Arrow Connector 62">
                <a:extLst>
                  <a:ext uri="{FF2B5EF4-FFF2-40B4-BE49-F238E27FC236}">
                    <a16:creationId xmlns:a16="http://schemas.microsoft.com/office/drawing/2014/main" id="{DF5FF80B-B154-2D46-A53C-158124D503B5}"/>
                  </a:ext>
                </a:extLst>
              </p:cNvPr>
              <p:cNvCxnSpPr>
                <a:cxnSpLocks/>
                <a:stCxn id="61" idx="2"/>
                <a:endCxn id="62" idx="0"/>
              </p:cNvCxnSpPr>
              <p:nvPr/>
            </p:nvCxnSpPr>
            <p:spPr>
              <a:xfrm>
                <a:off x="1136930" y="5654944"/>
                <a:ext cx="1278" cy="2367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9" name="Oval 58">
              <a:extLst>
                <a:ext uri="{FF2B5EF4-FFF2-40B4-BE49-F238E27FC236}">
                  <a16:creationId xmlns:a16="http://schemas.microsoft.com/office/drawing/2014/main" id="{0E2B10AB-1C45-7A4F-8092-5EAA7E91B306}"/>
                </a:ext>
              </a:extLst>
            </p:cNvPr>
            <p:cNvSpPr/>
            <p:nvPr/>
          </p:nvSpPr>
          <p:spPr>
            <a:xfrm>
              <a:off x="1220198" y="531223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60" name="Straight Arrow Connector 59">
              <a:extLst>
                <a:ext uri="{FF2B5EF4-FFF2-40B4-BE49-F238E27FC236}">
                  <a16:creationId xmlns:a16="http://schemas.microsoft.com/office/drawing/2014/main" id="{472E1D12-54DA-FB4F-B706-13E7F086F1A1}"/>
                </a:ext>
              </a:extLst>
            </p:cNvPr>
            <p:cNvCxnSpPr>
              <a:cxnSpLocks/>
              <a:endCxn id="61" idx="0"/>
            </p:cNvCxnSpPr>
            <p:nvPr/>
          </p:nvCxnSpPr>
          <p:spPr>
            <a:xfrm>
              <a:off x="1266424" y="5427933"/>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B1A5DA0C-90D7-FD41-AFE8-14D0ACB503C9}"/>
              </a:ext>
            </a:extLst>
          </p:cNvPr>
          <p:cNvGrpSpPr/>
          <p:nvPr/>
        </p:nvGrpSpPr>
        <p:grpSpPr>
          <a:xfrm>
            <a:off x="3359326" y="5277862"/>
            <a:ext cx="457967" cy="1198403"/>
            <a:chOff x="1037441" y="5312234"/>
            <a:chExt cx="457967" cy="1198403"/>
          </a:xfrm>
        </p:grpSpPr>
        <p:grpSp>
          <p:nvGrpSpPr>
            <p:cNvPr id="65" name="Group 64">
              <a:extLst>
                <a:ext uri="{FF2B5EF4-FFF2-40B4-BE49-F238E27FC236}">
                  <a16:creationId xmlns:a16="http://schemas.microsoft.com/office/drawing/2014/main" id="{38EDC4A6-D8B9-2A42-A6BC-92792D5B33B0}"/>
                </a:ext>
              </a:extLst>
            </p:cNvPr>
            <p:cNvGrpSpPr/>
            <p:nvPr/>
          </p:nvGrpSpPr>
          <p:grpSpPr>
            <a:xfrm>
              <a:off x="1037441" y="5658300"/>
              <a:ext cx="457967" cy="852337"/>
              <a:chOff x="907946" y="5347167"/>
              <a:chExt cx="457967" cy="852337"/>
            </a:xfrm>
          </p:grpSpPr>
          <p:sp>
            <p:nvSpPr>
              <p:cNvPr id="68" name="TextBox 67">
                <a:extLst>
                  <a:ext uri="{FF2B5EF4-FFF2-40B4-BE49-F238E27FC236}">
                    <a16:creationId xmlns:a16="http://schemas.microsoft.com/office/drawing/2014/main" id="{D4EF0C5D-3633-B44D-908A-727305A800F1}"/>
                  </a:ext>
                </a:extLst>
              </p:cNvPr>
              <p:cNvSpPr txBox="1"/>
              <p:nvPr/>
            </p:nvSpPr>
            <p:spPr>
              <a:xfrm>
                <a:off x="907946" y="5347167"/>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SG</a:t>
                </a:r>
              </a:p>
            </p:txBody>
          </p:sp>
          <p:sp>
            <p:nvSpPr>
              <p:cNvPr id="69" name="TextBox 68">
                <a:extLst>
                  <a:ext uri="{FF2B5EF4-FFF2-40B4-BE49-F238E27FC236}">
                    <a16:creationId xmlns:a16="http://schemas.microsoft.com/office/drawing/2014/main" id="{130FBA3C-CF7C-594E-B996-5C8EC8CEDE03}"/>
                  </a:ext>
                </a:extLst>
              </p:cNvPr>
              <p:cNvSpPr txBox="1"/>
              <p:nvPr/>
            </p:nvSpPr>
            <p:spPr>
              <a:xfrm>
                <a:off x="928470" y="5891727"/>
                <a:ext cx="41947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SH</a:t>
                </a:r>
              </a:p>
            </p:txBody>
          </p:sp>
          <p:cxnSp>
            <p:nvCxnSpPr>
              <p:cNvPr id="70" name="Straight Arrow Connector 69">
                <a:extLst>
                  <a:ext uri="{FF2B5EF4-FFF2-40B4-BE49-F238E27FC236}">
                    <a16:creationId xmlns:a16="http://schemas.microsoft.com/office/drawing/2014/main" id="{F3414B49-BD59-E84F-A0A2-C7B687F032B2}"/>
                  </a:ext>
                </a:extLst>
              </p:cNvPr>
              <p:cNvCxnSpPr>
                <a:cxnSpLocks/>
                <a:stCxn id="68" idx="2"/>
                <a:endCxn id="69" idx="0"/>
              </p:cNvCxnSpPr>
              <p:nvPr/>
            </p:nvCxnSpPr>
            <p:spPr>
              <a:xfrm>
                <a:off x="1136930" y="5654944"/>
                <a:ext cx="1278" cy="2367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6" name="Oval 65">
              <a:extLst>
                <a:ext uri="{FF2B5EF4-FFF2-40B4-BE49-F238E27FC236}">
                  <a16:creationId xmlns:a16="http://schemas.microsoft.com/office/drawing/2014/main" id="{02113CDC-789E-5541-A356-3A85C89BCBA3}"/>
                </a:ext>
              </a:extLst>
            </p:cNvPr>
            <p:cNvSpPr/>
            <p:nvPr/>
          </p:nvSpPr>
          <p:spPr>
            <a:xfrm>
              <a:off x="1220198" y="531223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67" name="Straight Arrow Connector 66">
              <a:extLst>
                <a:ext uri="{FF2B5EF4-FFF2-40B4-BE49-F238E27FC236}">
                  <a16:creationId xmlns:a16="http://schemas.microsoft.com/office/drawing/2014/main" id="{698C97C6-B65E-474C-A93F-4D727207168C}"/>
                </a:ext>
              </a:extLst>
            </p:cNvPr>
            <p:cNvCxnSpPr>
              <a:cxnSpLocks/>
              <a:endCxn id="68" idx="0"/>
            </p:cNvCxnSpPr>
            <p:nvPr/>
          </p:nvCxnSpPr>
          <p:spPr>
            <a:xfrm>
              <a:off x="1266424" y="5427933"/>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EAAAF50D-F5FE-7344-9E31-8731883B4B5E}"/>
              </a:ext>
            </a:extLst>
          </p:cNvPr>
          <p:cNvGrpSpPr/>
          <p:nvPr/>
        </p:nvGrpSpPr>
        <p:grpSpPr>
          <a:xfrm>
            <a:off x="963096" y="5434233"/>
            <a:ext cx="1090604" cy="653843"/>
            <a:chOff x="907946" y="5001101"/>
            <a:chExt cx="1090604" cy="653843"/>
          </a:xfrm>
        </p:grpSpPr>
        <p:grpSp>
          <p:nvGrpSpPr>
            <p:cNvPr id="80" name="Group 79">
              <a:extLst>
                <a:ext uri="{FF2B5EF4-FFF2-40B4-BE49-F238E27FC236}">
                  <a16:creationId xmlns:a16="http://schemas.microsoft.com/office/drawing/2014/main" id="{66AAD64B-89D0-9E47-B028-16E5312AE430}"/>
                </a:ext>
              </a:extLst>
            </p:cNvPr>
            <p:cNvGrpSpPr/>
            <p:nvPr/>
          </p:nvGrpSpPr>
          <p:grpSpPr>
            <a:xfrm>
              <a:off x="907946" y="5347167"/>
              <a:ext cx="1090604" cy="307777"/>
              <a:chOff x="907946" y="5347167"/>
              <a:chExt cx="1090604" cy="307777"/>
            </a:xfrm>
          </p:grpSpPr>
          <p:sp>
            <p:nvSpPr>
              <p:cNvPr id="83" name="TextBox 82">
                <a:extLst>
                  <a:ext uri="{FF2B5EF4-FFF2-40B4-BE49-F238E27FC236}">
                    <a16:creationId xmlns:a16="http://schemas.microsoft.com/office/drawing/2014/main" id="{5892A0C9-869B-5747-BDA5-8AC8BA0547CC}"/>
                  </a:ext>
                </a:extLst>
              </p:cNvPr>
              <p:cNvSpPr txBox="1"/>
              <p:nvPr/>
            </p:nvSpPr>
            <p:spPr>
              <a:xfrm>
                <a:off x="907946" y="5347167"/>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SC</a:t>
                </a:r>
              </a:p>
            </p:txBody>
          </p:sp>
          <p:sp>
            <p:nvSpPr>
              <p:cNvPr id="84" name="TextBox 83">
                <a:extLst>
                  <a:ext uri="{FF2B5EF4-FFF2-40B4-BE49-F238E27FC236}">
                    <a16:creationId xmlns:a16="http://schemas.microsoft.com/office/drawing/2014/main" id="{6DDAC2CF-BA0F-6448-AFC9-F8447ED9975F}"/>
                  </a:ext>
                </a:extLst>
              </p:cNvPr>
              <p:cNvSpPr txBox="1"/>
              <p:nvPr/>
            </p:nvSpPr>
            <p:spPr>
              <a:xfrm>
                <a:off x="1573124" y="5347167"/>
                <a:ext cx="425426"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SD</a:t>
                </a:r>
              </a:p>
            </p:txBody>
          </p:sp>
          <p:cxnSp>
            <p:nvCxnSpPr>
              <p:cNvPr id="85" name="Straight Arrow Connector 84">
                <a:extLst>
                  <a:ext uri="{FF2B5EF4-FFF2-40B4-BE49-F238E27FC236}">
                    <a16:creationId xmlns:a16="http://schemas.microsoft.com/office/drawing/2014/main" id="{9CE67D3A-25D8-FD48-980C-069A0C908110}"/>
                  </a:ext>
                </a:extLst>
              </p:cNvPr>
              <p:cNvCxnSpPr>
                <a:cxnSpLocks/>
                <a:stCxn id="83" idx="3"/>
                <a:endCxn id="84" idx="1"/>
              </p:cNvCxnSpPr>
              <p:nvPr/>
            </p:nvCxnSpPr>
            <p:spPr>
              <a:xfrm>
                <a:off x="1365913" y="5501056"/>
                <a:ext cx="2072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1" name="Oval 80">
              <a:extLst>
                <a:ext uri="{FF2B5EF4-FFF2-40B4-BE49-F238E27FC236}">
                  <a16:creationId xmlns:a16="http://schemas.microsoft.com/office/drawing/2014/main" id="{2F961915-7220-D040-A0A4-E46EB9CFEA8C}"/>
                </a:ext>
              </a:extLst>
            </p:cNvPr>
            <p:cNvSpPr/>
            <p:nvPr/>
          </p:nvSpPr>
          <p:spPr>
            <a:xfrm>
              <a:off x="1080670" y="5001101"/>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82" name="Straight Arrow Connector 81">
              <a:extLst>
                <a:ext uri="{FF2B5EF4-FFF2-40B4-BE49-F238E27FC236}">
                  <a16:creationId xmlns:a16="http://schemas.microsoft.com/office/drawing/2014/main" id="{8EDBDA40-9874-7146-B60F-90D53A04D8B2}"/>
                </a:ext>
              </a:extLst>
            </p:cNvPr>
            <p:cNvCxnSpPr>
              <a:cxnSpLocks/>
            </p:cNvCxnSpPr>
            <p:nvPr/>
          </p:nvCxnSpPr>
          <p:spPr>
            <a:xfrm>
              <a:off x="1126896" y="5116800"/>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A341D351-6230-3E45-B4E9-7236D77FFC0B}"/>
              </a:ext>
            </a:extLst>
          </p:cNvPr>
          <p:cNvGrpSpPr/>
          <p:nvPr/>
        </p:nvGrpSpPr>
        <p:grpSpPr>
          <a:xfrm>
            <a:off x="4806953" y="1414614"/>
            <a:ext cx="2904363" cy="1169551"/>
            <a:chOff x="202361" y="1164076"/>
            <a:chExt cx="2904363" cy="1169551"/>
          </a:xfrm>
        </p:grpSpPr>
        <p:sp>
          <p:nvSpPr>
            <p:cNvPr id="93" name="TextBox 92">
              <a:extLst>
                <a:ext uri="{FF2B5EF4-FFF2-40B4-BE49-F238E27FC236}">
                  <a16:creationId xmlns:a16="http://schemas.microsoft.com/office/drawing/2014/main" id="{E2BE55C6-EA70-7E46-8511-F61B3DAA6119}"/>
                </a:ext>
              </a:extLst>
            </p:cNvPr>
            <p:cNvSpPr txBox="1"/>
            <p:nvPr/>
          </p:nvSpPr>
          <p:spPr>
            <a:xfrm>
              <a:off x="656181" y="1594964"/>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p:txBody>
        </p:sp>
        <p:sp>
          <p:nvSpPr>
            <p:cNvPr id="94" name="TextBox 93">
              <a:extLst>
                <a:ext uri="{FF2B5EF4-FFF2-40B4-BE49-F238E27FC236}">
                  <a16:creationId xmlns:a16="http://schemas.microsoft.com/office/drawing/2014/main" id="{428196D6-414D-4749-8D89-3B1E15F91044}"/>
                </a:ext>
              </a:extLst>
            </p:cNvPr>
            <p:cNvSpPr txBox="1"/>
            <p:nvPr/>
          </p:nvSpPr>
          <p:spPr>
            <a:xfrm>
              <a:off x="1764356" y="1164076"/>
              <a:ext cx="1342368" cy="1169551"/>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a:p>
              <a:pPr algn="ctr"/>
              <a:endParaRPr lang="en-US" sz="1400" dirty="0"/>
            </a:p>
            <a:p>
              <a:pPr algn="ctr"/>
              <a:endParaRPr lang="en-US" sz="1400" dirty="0"/>
            </a:p>
            <a:p>
              <a:pPr algn="ctr"/>
              <a:endParaRPr lang="en-US" sz="1400" dirty="0"/>
            </a:p>
            <a:p>
              <a:pPr algn="ctr"/>
              <a:endParaRPr lang="en-US" sz="1400" dirty="0"/>
            </a:p>
          </p:txBody>
        </p:sp>
        <p:cxnSp>
          <p:nvCxnSpPr>
            <p:cNvPr id="95" name="Straight Arrow Connector 94">
              <a:extLst>
                <a:ext uri="{FF2B5EF4-FFF2-40B4-BE49-F238E27FC236}">
                  <a16:creationId xmlns:a16="http://schemas.microsoft.com/office/drawing/2014/main" id="{EEC1A9FC-EF9A-1D41-8694-9EFACAA73EDE}"/>
                </a:ext>
              </a:extLst>
            </p:cNvPr>
            <p:cNvCxnSpPr>
              <a:cxnSpLocks/>
              <a:stCxn id="93" idx="3"/>
              <a:endCxn id="94" idx="1"/>
            </p:cNvCxnSpPr>
            <p:nvPr/>
          </p:nvCxnSpPr>
          <p:spPr>
            <a:xfrm flipV="1">
              <a:off x="1081596" y="1748852"/>
              <a:ext cx="68276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Oval 95">
              <a:extLst>
                <a:ext uri="{FF2B5EF4-FFF2-40B4-BE49-F238E27FC236}">
                  <a16:creationId xmlns:a16="http://schemas.microsoft.com/office/drawing/2014/main" id="{34CFDDCF-50D5-3C45-8CBD-99B0DD9FD436}"/>
                </a:ext>
              </a:extLst>
            </p:cNvPr>
            <p:cNvSpPr/>
            <p:nvPr/>
          </p:nvSpPr>
          <p:spPr>
            <a:xfrm>
              <a:off x="202361" y="1691001"/>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97" name="Straight Arrow Connector 96">
              <a:extLst>
                <a:ext uri="{FF2B5EF4-FFF2-40B4-BE49-F238E27FC236}">
                  <a16:creationId xmlns:a16="http://schemas.microsoft.com/office/drawing/2014/main" id="{80B113ED-3F4F-6B40-957E-CF3DFB6E1799}"/>
                </a:ext>
              </a:extLst>
            </p:cNvPr>
            <p:cNvCxnSpPr>
              <a:cxnSpLocks/>
              <a:stCxn id="96" idx="6"/>
              <a:endCxn id="93" idx="1"/>
            </p:cNvCxnSpPr>
            <p:nvPr/>
          </p:nvCxnSpPr>
          <p:spPr>
            <a:xfrm>
              <a:off x="319481" y="1748851"/>
              <a:ext cx="336700"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787F1B21-196E-5D4F-9E67-0E07AAA37968}"/>
              </a:ext>
            </a:extLst>
          </p:cNvPr>
          <p:cNvGrpSpPr/>
          <p:nvPr/>
        </p:nvGrpSpPr>
        <p:grpSpPr>
          <a:xfrm>
            <a:off x="6509382" y="1826357"/>
            <a:ext cx="1084652" cy="653843"/>
            <a:chOff x="1037441" y="5312234"/>
            <a:chExt cx="1084652" cy="653843"/>
          </a:xfrm>
        </p:grpSpPr>
        <p:grpSp>
          <p:nvGrpSpPr>
            <p:cNvPr id="99" name="Group 98">
              <a:extLst>
                <a:ext uri="{FF2B5EF4-FFF2-40B4-BE49-F238E27FC236}">
                  <a16:creationId xmlns:a16="http://schemas.microsoft.com/office/drawing/2014/main" id="{D055CCB6-4611-3346-B203-92013A4ED3F2}"/>
                </a:ext>
              </a:extLst>
            </p:cNvPr>
            <p:cNvGrpSpPr/>
            <p:nvPr/>
          </p:nvGrpSpPr>
          <p:grpSpPr>
            <a:xfrm>
              <a:off x="1037441" y="5658300"/>
              <a:ext cx="1084652" cy="307777"/>
              <a:chOff x="907946" y="5347167"/>
              <a:chExt cx="1084652" cy="307777"/>
            </a:xfrm>
          </p:grpSpPr>
          <p:sp>
            <p:nvSpPr>
              <p:cNvPr id="102" name="TextBox 101">
                <a:extLst>
                  <a:ext uri="{FF2B5EF4-FFF2-40B4-BE49-F238E27FC236}">
                    <a16:creationId xmlns:a16="http://schemas.microsoft.com/office/drawing/2014/main" id="{E9E84D60-2087-8E40-BA94-2836CFC8E7B5}"/>
                  </a:ext>
                </a:extLst>
              </p:cNvPr>
              <p:cNvSpPr txBox="1"/>
              <p:nvPr/>
            </p:nvSpPr>
            <p:spPr>
              <a:xfrm>
                <a:off x="907946" y="5347167"/>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SC</a:t>
                </a:r>
              </a:p>
            </p:txBody>
          </p:sp>
          <p:sp>
            <p:nvSpPr>
              <p:cNvPr id="103" name="TextBox 102">
                <a:extLst>
                  <a:ext uri="{FF2B5EF4-FFF2-40B4-BE49-F238E27FC236}">
                    <a16:creationId xmlns:a16="http://schemas.microsoft.com/office/drawing/2014/main" id="{77CC2222-54A5-F849-AE54-EF39C4E9B773}"/>
                  </a:ext>
                </a:extLst>
              </p:cNvPr>
              <p:cNvSpPr txBox="1"/>
              <p:nvPr/>
            </p:nvSpPr>
            <p:spPr>
              <a:xfrm>
                <a:off x="1573123" y="5347167"/>
                <a:ext cx="41947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SD</a:t>
                </a:r>
              </a:p>
            </p:txBody>
          </p:sp>
          <p:cxnSp>
            <p:nvCxnSpPr>
              <p:cNvPr id="104" name="Straight Arrow Connector 103">
                <a:extLst>
                  <a:ext uri="{FF2B5EF4-FFF2-40B4-BE49-F238E27FC236}">
                    <a16:creationId xmlns:a16="http://schemas.microsoft.com/office/drawing/2014/main" id="{8CE367FC-00F3-6740-890B-B139B63B0FD6}"/>
                  </a:ext>
                </a:extLst>
              </p:cNvPr>
              <p:cNvCxnSpPr>
                <a:cxnSpLocks/>
                <a:stCxn id="102" idx="3"/>
                <a:endCxn id="103" idx="1"/>
              </p:cNvCxnSpPr>
              <p:nvPr/>
            </p:nvCxnSpPr>
            <p:spPr>
              <a:xfrm>
                <a:off x="1365913" y="5501056"/>
                <a:ext cx="2072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0" name="Oval 99">
              <a:extLst>
                <a:ext uri="{FF2B5EF4-FFF2-40B4-BE49-F238E27FC236}">
                  <a16:creationId xmlns:a16="http://schemas.microsoft.com/office/drawing/2014/main" id="{042EF087-3E4E-704E-9450-D7DA2F1EB5E0}"/>
                </a:ext>
              </a:extLst>
            </p:cNvPr>
            <p:cNvSpPr/>
            <p:nvPr/>
          </p:nvSpPr>
          <p:spPr>
            <a:xfrm>
              <a:off x="1220198" y="531223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01" name="Straight Arrow Connector 100">
              <a:extLst>
                <a:ext uri="{FF2B5EF4-FFF2-40B4-BE49-F238E27FC236}">
                  <a16:creationId xmlns:a16="http://schemas.microsoft.com/office/drawing/2014/main" id="{45777BC6-E2F4-244E-9D73-DB42C8A1AD39}"/>
                </a:ext>
              </a:extLst>
            </p:cNvPr>
            <p:cNvCxnSpPr>
              <a:cxnSpLocks/>
              <a:endCxn id="102" idx="0"/>
            </p:cNvCxnSpPr>
            <p:nvPr/>
          </p:nvCxnSpPr>
          <p:spPr>
            <a:xfrm>
              <a:off x="1266424" y="5427933"/>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8" name="Straight Connector 107">
            <a:extLst>
              <a:ext uri="{FF2B5EF4-FFF2-40B4-BE49-F238E27FC236}">
                <a16:creationId xmlns:a16="http://schemas.microsoft.com/office/drawing/2014/main" id="{53EC8E87-00A3-994B-9DA3-57565ADBD98E}"/>
              </a:ext>
            </a:extLst>
          </p:cNvPr>
          <p:cNvCxnSpPr/>
          <p:nvPr/>
        </p:nvCxnSpPr>
        <p:spPr>
          <a:xfrm>
            <a:off x="871896" y="1728124"/>
            <a:ext cx="2875248" cy="5981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76D3E30-88AA-1D4D-971B-0A1DCA3F7F6B}"/>
              </a:ext>
            </a:extLst>
          </p:cNvPr>
          <p:cNvCxnSpPr/>
          <p:nvPr/>
        </p:nvCxnSpPr>
        <p:spPr>
          <a:xfrm>
            <a:off x="913240" y="3435711"/>
            <a:ext cx="2875248" cy="59818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7146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9A7ADC-51E9-FE43-9FA4-A0CA0BB39AAA}"/>
              </a:ext>
            </a:extLst>
          </p:cNvPr>
          <p:cNvSpPr>
            <a:spLocks noGrp="1"/>
          </p:cNvSpPr>
          <p:nvPr>
            <p:ph type="sldNum" sz="quarter" idx="4294967295"/>
          </p:nvPr>
        </p:nvSpPr>
        <p:spPr>
          <a:xfrm>
            <a:off x="0" y="438150"/>
            <a:ext cx="363538" cy="365125"/>
          </a:xfrm>
        </p:spPr>
        <p:txBody>
          <a:bodyPr/>
          <a:lstStyle/>
          <a:p>
            <a:fld id="{4FAB73BC-B049-4115-A692-8D63A059BFB8}" type="slidenum">
              <a:rPr lang="en-US" smtClean="0"/>
              <a:pPr/>
              <a:t>24</a:t>
            </a:fld>
            <a:endParaRPr lang="en-US" dirty="0"/>
          </a:p>
        </p:txBody>
      </p:sp>
      <p:grpSp>
        <p:nvGrpSpPr>
          <p:cNvPr id="43" name="Group 42">
            <a:extLst>
              <a:ext uri="{FF2B5EF4-FFF2-40B4-BE49-F238E27FC236}">
                <a16:creationId xmlns:a16="http://schemas.microsoft.com/office/drawing/2014/main" id="{998E0E32-F3A2-6640-9A6B-E0A8860F36DE}"/>
              </a:ext>
            </a:extLst>
          </p:cNvPr>
          <p:cNvGrpSpPr/>
          <p:nvPr/>
        </p:nvGrpSpPr>
        <p:grpSpPr>
          <a:xfrm>
            <a:off x="410423" y="3499778"/>
            <a:ext cx="2732273" cy="954107"/>
            <a:chOff x="410423" y="3499778"/>
            <a:chExt cx="2732273" cy="954107"/>
          </a:xfrm>
        </p:grpSpPr>
        <p:sp>
          <p:nvSpPr>
            <p:cNvPr id="30" name="TextBox 29">
              <a:extLst>
                <a:ext uri="{FF2B5EF4-FFF2-40B4-BE49-F238E27FC236}">
                  <a16:creationId xmlns:a16="http://schemas.microsoft.com/office/drawing/2014/main" id="{14B09EE3-1D08-8047-9630-F19399E49491}"/>
                </a:ext>
              </a:extLst>
            </p:cNvPr>
            <p:cNvSpPr txBox="1"/>
            <p:nvPr/>
          </p:nvSpPr>
          <p:spPr>
            <a:xfrm>
              <a:off x="843379" y="3499778"/>
              <a:ext cx="1342368" cy="95410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a:p>
              <a:pPr algn="ctr"/>
              <a:endParaRPr lang="en-US" sz="1400" dirty="0"/>
            </a:p>
            <a:p>
              <a:pPr algn="ctr"/>
              <a:endParaRPr lang="en-US" sz="1400" dirty="0"/>
            </a:p>
            <a:p>
              <a:pPr algn="ctr"/>
              <a:endParaRPr lang="en-US" sz="1400" dirty="0"/>
            </a:p>
          </p:txBody>
        </p:sp>
        <p:sp>
          <p:nvSpPr>
            <p:cNvPr id="24" name="TextBox 23">
              <a:extLst>
                <a:ext uri="{FF2B5EF4-FFF2-40B4-BE49-F238E27FC236}">
                  <a16:creationId xmlns:a16="http://schemas.microsoft.com/office/drawing/2014/main" id="{A929C75D-6D7D-804D-9C68-6A3394B3D16F}"/>
                </a:ext>
              </a:extLst>
            </p:cNvPr>
            <p:cNvSpPr txBox="1"/>
            <p:nvPr/>
          </p:nvSpPr>
          <p:spPr>
            <a:xfrm>
              <a:off x="922472" y="3949614"/>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SC</a:t>
              </a:r>
            </a:p>
          </p:txBody>
        </p:sp>
        <p:sp>
          <p:nvSpPr>
            <p:cNvPr id="25" name="TextBox 24">
              <a:extLst>
                <a:ext uri="{FF2B5EF4-FFF2-40B4-BE49-F238E27FC236}">
                  <a16:creationId xmlns:a16="http://schemas.microsoft.com/office/drawing/2014/main" id="{DBB10E1E-CB09-5746-99D7-B9F3804F0BAA}"/>
                </a:ext>
              </a:extLst>
            </p:cNvPr>
            <p:cNvSpPr txBox="1"/>
            <p:nvPr/>
          </p:nvSpPr>
          <p:spPr>
            <a:xfrm>
              <a:off x="1587649" y="3949614"/>
              <a:ext cx="528539"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SD</a:t>
              </a:r>
            </a:p>
          </p:txBody>
        </p:sp>
        <p:cxnSp>
          <p:nvCxnSpPr>
            <p:cNvPr id="26" name="Straight Arrow Connector 25">
              <a:extLst>
                <a:ext uri="{FF2B5EF4-FFF2-40B4-BE49-F238E27FC236}">
                  <a16:creationId xmlns:a16="http://schemas.microsoft.com/office/drawing/2014/main" id="{D619F341-5BC3-FF45-9A26-369D5AEF7083}"/>
                </a:ext>
              </a:extLst>
            </p:cNvPr>
            <p:cNvCxnSpPr>
              <a:cxnSpLocks/>
              <a:stCxn id="24" idx="3"/>
              <a:endCxn id="25" idx="1"/>
            </p:cNvCxnSpPr>
            <p:nvPr/>
          </p:nvCxnSpPr>
          <p:spPr>
            <a:xfrm>
              <a:off x="1380439" y="4103503"/>
              <a:ext cx="2072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44AE95A-093F-524A-A470-21CFB1032D00}"/>
                </a:ext>
              </a:extLst>
            </p:cNvPr>
            <p:cNvSpPr txBox="1"/>
            <p:nvPr/>
          </p:nvSpPr>
          <p:spPr>
            <a:xfrm>
              <a:off x="2768300" y="3822942"/>
              <a:ext cx="374396"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cxnSp>
          <p:nvCxnSpPr>
            <p:cNvPr id="32" name="Straight Arrow Connector 31">
              <a:extLst>
                <a:ext uri="{FF2B5EF4-FFF2-40B4-BE49-F238E27FC236}">
                  <a16:creationId xmlns:a16="http://schemas.microsoft.com/office/drawing/2014/main" id="{7117A403-1F81-DD48-ACA9-3667F655908E}"/>
                </a:ext>
              </a:extLst>
            </p:cNvPr>
            <p:cNvCxnSpPr>
              <a:cxnSpLocks/>
              <a:stCxn id="30" idx="3"/>
              <a:endCxn id="31" idx="1"/>
            </p:cNvCxnSpPr>
            <p:nvPr/>
          </p:nvCxnSpPr>
          <p:spPr>
            <a:xfrm flipV="1">
              <a:off x="2185747" y="3976831"/>
              <a:ext cx="58255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093382FF-3945-9044-8E71-1577D18A1120}"/>
                </a:ext>
              </a:extLst>
            </p:cNvPr>
            <p:cNvSpPr/>
            <p:nvPr/>
          </p:nvSpPr>
          <p:spPr>
            <a:xfrm>
              <a:off x="410423" y="3918398"/>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34" name="Straight Arrow Connector 33">
              <a:extLst>
                <a:ext uri="{FF2B5EF4-FFF2-40B4-BE49-F238E27FC236}">
                  <a16:creationId xmlns:a16="http://schemas.microsoft.com/office/drawing/2014/main" id="{77002EF1-37D3-4D42-B48F-512BBFE245C7}"/>
                </a:ext>
              </a:extLst>
            </p:cNvPr>
            <p:cNvCxnSpPr>
              <a:cxnSpLocks/>
              <a:stCxn id="33" idx="6"/>
              <a:endCxn id="30" idx="1"/>
            </p:cNvCxnSpPr>
            <p:nvPr/>
          </p:nvCxnSpPr>
          <p:spPr>
            <a:xfrm>
              <a:off x="527543" y="3976248"/>
              <a:ext cx="315836" cy="5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140D4756-C94B-FB47-AFE0-160204F1ED88}"/>
              </a:ext>
            </a:extLst>
          </p:cNvPr>
          <p:cNvGrpSpPr/>
          <p:nvPr/>
        </p:nvGrpSpPr>
        <p:grpSpPr>
          <a:xfrm>
            <a:off x="223225" y="1594964"/>
            <a:ext cx="2732273" cy="954107"/>
            <a:chOff x="223225" y="1594964"/>
            <a:chExt cx="2732273" cy="954107"/>
          </a:xfrm>
        </p:grpSpPr>
        <p:sp>
          <p:nvSpPr>
            <p:cNvPr id="53" name="TextBox 52">
              <a:extLst>
                <a:ext uri="{FF2B5EF4-FFF2-40B4-BE49-F238E27FC236}">
                  <a16:creationId xmlns:a16="http://schemas.microsoft.com/office/drawing/2014/main" id="{914549C9-955F-9645-986B-3E147C41E867}"/>
                </a:ext>
              </a:extLst>
            </p:cNvPr>
            <p:cNvSpPr txBox="1"/>
            <p:nvPr/>
          </p:nvSpPr>
          <p:spPr>
            <a:xfrm>
              <a:off x="656181" y="1594964"/>
              <a:ext cx="1342368" cy="95410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a:p>
              <a:pPr algn="ctr"/>
              <a:endParaRPr lang="en-US" sz="1400" dirty="0"/>
            </a:p>
            <a:p>
              <a:pPr algn="ctr"/>
              <a:endParaRPr lang="en-US" sz="1400" dirty="0"/>
            </a:p>
            <a:p>
              <a:pPr algn="ctr"/>
              <a:endParaRPr lang="en-US" sz="1400" dirty="0"/>
            </a:p>
          </p:txBody>
        </p:sp>
        <p:sp>
          <p:nvSpPr>
            <p:cNvPr id="57" name="TextBox 56">
              <a:extLst>
                <a:ext uri="{FF2B5EF4-FFF2-40B4-BE49-F238E27FC236}">
                  <a16:creationId xmlns:a16="http://schemas.microsoft.com/office/drawing/2014/main" id="{82B5047F-DF8C-3041-8ED9-962F76487D44}"/>
                </a:ext>
              </a:extLst>
            </p:cNvPr>
            <p:cNvSpPr txBox="1"/>
            <p:nvPr/>
          </p:nvSpPr>
          <p:spPr>
            <a:xfrm>
              <a:off x="2581102" y="1918128"/>
              <a:ext cx="374396"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cxnSp>
          <p:nvCxnSpPr>
            <p:cNvPr id="58" name="Straight Arrow Connector 57">
              <a:extLst>
                <a:ext uri="{FF2B5EF4-FFF2-40B4-BE49-F238E27FC236}">
                  <a16:creationId xmlns:a16="http://schemas.microsoft.com/office/drawing/2014/main" id="{8B4CD46F-0555-B042-917B-CFFD843D23DD}"/>
                </a:ext>
              </a:extLst>
            </p:cNvPr>
            <p:cNvCxnSpPr>
              <a:cxnSpLocks/>
              <a:stCxn id="53" idx="3"/>
              <a:endCxn id="57" idx="1"/>
            </p:cNvCxnSpPr>
            <p:nvPr/>
          </p:nvCxnSpPr>
          <p:spPr>
            <a:xfrm flipV="1">
              <a:off x="1998549" y="2072017"/>
              <a:ext cx="58255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B5F66EDD-099F-D14F-B17E-85E2F5F6A4CE}"/>
                </a:ext>
              </a:extLst>
            </p:cNvPr>
            <p:cNvSpPr/>
            <p:nvPr/>
          </p:nvSpPr>
          <p:spPr>
            <a:xfrm>
              <a:off x="223225" y="201358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60" name="Straight Arrow Connector 59">
              <a:extLst>
                <a:ext uri="{FF2B5EF4-FFF2-40B4-BE49-F238E27FC236}">
                  <a16:creationId xmlns:a16="http://schemas.microsoft.com/office/drawing/2014/main" id="{347E108E-48CA-0242-85F9-45BB29FED821}"/>
                </a:ext>
              </a:extLst>
            </p:cNvPr>
            <p:cNvCxnSpPr>
              <a:cxnSpLocks/>
              <a:stCxn id="59" idx="6"/>
              <a:endCxn id="53" idx="1"/>
            </p:cNvCxnSpPr>
            <p:nvPr/>
          </p:nvCxnSpPr>
          <p:spPr>
            <a:xfrm>
              <a:off x="340345" y="2071434"/>
              <a:ext cx="315836" cy="5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2E8FA9FE-7E73-BD48-A6EB-5BE93B1FAA0C}"/>
              </a:ext>
            </a:extLst>
          </p:cNvPr>
          <p:cNvGrpSpPr/>
          <p:nvPr/>
        </p:nvGrpSpPr>
        <p:grpSpPr>
          <a:xfrm>
            <a:off x="4241088" y="1333352"/>
            <a:ext cx="2904363" cy="1169551"/>
            <a:chOff x="202361" y="1164076"/>
            <a:chExt cx="2904363" cy="1169551"/>
          </a:xfrm>
        </p:grpSpPr>
        <p:sp>
          <p:nvSpPr>
            <p:cNvPr id="64" name="TextBox 63">
              <a:extLst>
                <a:ext uri="{FF2B5EF4-FFF2-40B4-BE49-F238E27FC236}">
                  <a16:creationId xmlns:a16="http://schemas.microsoft.com/office/drawing/2014/main" id="{7B818605-B0C3-BA4D-8888-225164830D40}"/>
                </a:ext>
              </a:extLst>
            </p:cNvPr>
            <p:cNvSpPr txBox="1"/>
            <p:nvPr/>
          </p:nvSpPr>
          <p:spPr>
            <a:xfrm>
              <a:off x="656181" y="1594964"/>
              <a:ext cx="425415"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p:txBody>
        </p:sp>
        <p:sp>
          <p:nvSpPr>
            <p:cNvPr id="65" name="TextBox 64">
              <a:extLst>
                <a:ext uri="{FF2B5EF4-FFF2-40B4-BE49-F238E27FC236}">
                  <a16:creationId xmlns:a16="http://schemas.microsoft.com/office/drawing/2014/main" id="{4FF57216-A727-A74D-9497-215BE322FEFB}"/>
                </a:ext>
              </a:extLst>
            </p:cNvPr>
            <p:cNvSpPr txBox="1"/>
            <p:nvPr/>
          </p:nvSpPr>
          <p:spPr>
            <a:xfrm>
              <a:off x="1764356" y="1164076"/>
              <a:ext cx="1342368" cy="1169551"/>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a:p>
              <a:pPr algn="ctr"/>
              <a:endParaRPr lang="en-US" sz="1400" dirty="0"/>
            </a:p>
            <a:p>
              <a:pPr algn="ctr"/>
              <a:endParaRPr lang="en-US" sz="1400" dirty="0"/>
            </a:p>
            <a:p>
              <a:pPr algn="ctr"/>
              <a:endParaRPr lang="en-US" sz="1400" dirty="0"/>
            </a:p>
            <a:p>
              <a:pPr algn="ctr"/>
              <a:endParaRPr lang="en-US" sz="1400" dirty="0"/>
            </a:p>
          </p:txBody>
        </p:sp>
        <p:cxnSp>
          <p:nvCxnSpPr>
            <p:cNvPr id="66" name="Straight Arrow Connector 65">
              <a:extLst>
                <a:ext uri="{FF2B5EF4-FFF2-40B4-BE49-F238E27FC236}">
                  <a16:creationId xmlns:a16="http://schemas.microsoft.com/office/drawing/2014/main" id="{83E48928-5660-D448-BBA3-28232A1F764F}"/>
                </a:ext>
              </a:extLst>
            </p:cNvPr>
            <p:cNvCxnSpPr>
              <a:cxnSpLocks/>
              <a:stCxn id="64" idx="3"/>
              <a:endCxn id="65" idx="1"/>
            </p:cNvCxnSpPr>
            <p:nvPr/>
          </p:nvCxnSpPr>
          <p:spPr>
            <a:xfrm flipV="1">
              <a:off x="1081596" y="1748852"/>
              <a:ext cx="68276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BD067309-8955-6F4F-81FC-D499F401E467}"/>
                </a:ext>
              </a:extLst>
            </p:cNvPr>
            <p:cNvSpPr/>
            <p:nvPr/>
          </p:nvSpPr>
          <p:spPr>
            <a:xfrm>
              <a:off x="202361" y="1691001"/>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68" name="Straight Arrow Connector 67">
              <a:extLst>
                <a:ext uri="{FF2B5EF4-FFF2-40B4-BE49-F238E27FC236}">
                  <a16:creationId xmlns:a16="http://schemas.microsoft.com/office/drawing/2014/main" id="{FA5BC11E-804F-DD4A-BAFD-1036DC0E456F}"/>
                </a:ext>
              </a:extLst>
            </p:cNvPr>
            <p:cNvCxnSpPr>
              <a:cxnSpLocks/>
              <a:stCxn id="67" idx="6"/>
              <a:endCxn id="64" idx="1"/>
            </p:cNvCxnSpPr>
            <p:nvPr/>
          </p:nvCxnSpPr>
          <p:spPr>
            <a:xfrm>
              <a:off x="319481" y="1748851"/>
              <a:ext cx="336700"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909418E8-F657-6D4F-8D58-6F843E58425B}"/>
              </a:ext>
            </a:extLst>
          </p:cNvPr>
          <p:cNvGrpSpPr/>
          <p:nvPr/>
        </p:nvGrpSpPr>
        <p:grpSpPr>
          <a:xfrm>
            <a:off x="2663090" y="5554723"/>
            <a:ext cx="457967" cy="1198403"/>
            <a:chOff x="1037441" y="5312234"/>
            <a:chExt cx="457967" cy="1198403"/>
          </a:xfrm>
        </p:grpSpPr>
        <p:grpSp>
          <p:nvGrpSpPr>
            <p:cNvPr id="78" name="Group 77">
              <a:extLst>
                <a:ext uri="{FF2B5EF4-FFF2-40B4-BE49-F238E27FC236}">
                  <a16:creationId xmlns:a16="http://schemas.microsoft.com/office/drawing/2014/main" id="{28DAFC8C-E286-FC45-A98D-67BBA36C5A29}"/>
                </a:ext>
              </a:extLst>
            </p:cNvPr>
            <p:cNvGrpSpPr/>
            <p:nvPr/>
          </p:nvGrpSpPr>
          <p:grpSpPr>
            <a:xfrm>
              <a:off x="1037441" y="5658300"/>
              <a:ext cx="457967" cy="852337"/>
              <a:chOff x="907946" y="5347167"/>
              <a:chExt cx="457967" cy="852337"/>
            </a:xfrm>
          </p:grpSpPr>
          <p:sp>
            <p:nvSpPr>
              <p:cNvPr id="81" name="TextBox 80">
                <a:extLst>
                  <a:ext uri="{FF2B5EF4-FFF2-40B4-BE49-F238E27FC236}">
                    <a16:creationId xmlns:a16="http://schemas.microsoft.com/office/drawing/2014/main" id="{2B363A56-9566-0146-92A2-D819E9E8388E}"/>
                  </a:ext>
                </a:extLst>
              </p:cNvPr>
              <p:cNvSpPr txBox="1"/>
              <p:nvPr/>
            </p:nvSpPr>
            <p:spPr>
              <a:xfrm>
                <a:off x="907946" y="5347167"/>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SE</a:t>
                </a:r>
              </a:p>
            </p:txBody>
          </p:sp>
          <p:sp>
            <p:nvSpPr>
              <p:cNvPr id="82" name="TextBox 81">
                <a:extLst>
                  <a:ext uri="{FF2B5EF4-FFF2-40B4-BE49-F238E27FC236}">
                    <a16:creationId xmlns:a16="http://schemas.microsoft.com/office/drawing/2014/main" id="{154CAD0C-4FD5-7546-A110-08C74AA3A5F0}"/>
                  </a:ext>
                </a:extLst>
              </p:cNvPr>
              <p:cNvSpPr txBox="1"/>
              <p:nvPr/>
            </p:nvSpPr>
            <p:spPr>
              <a:xfrm>
                <a:off x="928470" y="5891727"/>
                <a:ext cx="41947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SF</a:t>
                </a:r>
              </a:p>
            </p:txBody>
          </p:sp>
          <p:cxnSp>
            <p:nvCxnSpPr>
              <p:cNvPr id="83" name="Straight Arrow Connector 82">
                <a:extLst>
                  <a:ext uri="{FF2B5EF4-FFF2-40B4-BE49-F238E27FC236}">
                    <a16:creationId xmlns:a16="http://schemas.microsoft.com/office/drawing/2014/main" id="{6E1EFB07-A624-9E48-8131-FC70D045259B}"/>
                  </a:ext>
                </a:extLst>
              </p:cNvPr>
              <p:cNvCxnSpPr>
                <a:cxnSpLocks/>
                <a:stCxn id="81" idx="2"/>
                <a:endCxn id="82" idx="0"/>
              </p:cNvCxnSpPr>
              <p:nvPr/>
            </p:nvCxnSpPr>
            <p:spPr>
              <a:xfrm>
                <a:off x="1136930" y="5654944"/>
                <a:ext cx="1278" cy="2367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9" name="Oval 78">
              <a:extLst>
                <a:ext uri="{FF2B5EF4-FFF2-40B4-BE49-F238E27FC236}">
                  <a16:creationId xmlns:a16="http://schemas.microsoft.com/office/drawing/2014/main" id="{2DB71CCA-438B-3743-BE4E-309800A52457}"/>
                </a:ext>
              </a:extLst>
            </p:cNvPr>
            <p:cNvSpPr/>
            <p:nvPr/>
          </p:nvSpPr>
          <p:spPr>
            <a:xfrm>
              <a:off x="1220198" y="531223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80" name="Straight Arrow Connector 79">
              <a:extLst>
                <a:ext uri="{FF2B5EF4-FFF2-40B4-BE49-F238E27FC236}">
                  <a16:creationId xmlns:a16="http://schemas.microsoft.com/office/drawing/2014/main" id="{4D3E1715-42F1-1B45-904E-BA79E99386DD}"/>
                </a:ext>
              </a:extLst>
            </p:cNvPr>
            <p:cNvCxnSpPr>
              <a:cxnSpLocks/>
              <a:endCxn id="81" idx="0"/>
            </p:cNvCxnSpPr>
            <p:nvPr/>
          </p:nvCxnSpPr>
          <p:spPr>
            <a:xfrm>
              <a:off x="1266424" y="5427933"/>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FF49A6A5-ADCD-E148-A442-FD35E723821C}"/>
              </a:ext>
            </a:extLst>
          </p:cNvPr>
          <p:cNvGrpSpPr/>
          <p:nvPr/>
        </p:nvGrpSpPr>
        <p:grpSpPr>
          <a:xfrm>
            <a:off x="907946" y="5001101"/>
            <a:ext cx="1090604" cy="653843"/>
            <a:chOff x="907946" y="5001101"/>
            <a:chExt cx="1090604" cy="653843"/>
          </a:xfrm>
        </p:grpSpPr>
        <p:grpSp>
          <p:nvGrpSpPr>
            <p:cNvPr id="47" name="Group 46">
              <a:extLst>
                <a:ext uri="{FF2B5EF4-FFF2-40B4-BE49-F238E27FC236}">
                  <a16:creationId xmlns:a16="http://schemas.microsoft.com/office/drawing/2014/main" id="{EFFCE29D-CB97-AD48-BB7E-ADBF029F3480}"/>
                </a:ext>
              </a:extLst>
            </p:cNvPr>
            <p:cNvGrpSpPr/>
            <p:nvPr/>
          </p:nvGrpSpPr>
          <p:grpSpPr>
            <a:xfrm>
              <a:off x="907946" y="5347167"/>
              <a:ext cx="1090604" cy="307777"/>
              <a:chOff x="907946" y="5347167"/>
              <a:chExt cx="1090604" cy="307777"/>
            </a:xfrm>
          </p:grpSpPr>
          <p:sp>
            <p:nvSpPr>
              <p:cNvPr id="44" name="TextBox 43">
                <a:extLst>
                  <a:ext uri="{FF2B5EF4-FFF2-40B4-BE49-F238E27FC236}">
                    <a16:creationId xmlns:a16="http://schemas.microsoft.com/office/drawing/2014/main" id="{F7F27347-7F33-5947-9ECE-2C7B3DD7684B}"/>
                  </a:ext>
                </a:extLst>
              </p:cNvPr>
              <p:cNvSpPr txBox="1"/>
              <p:nvPr/>
            </p:nvSpPr>
            <p:spPr>
              <a:xfrm>
                <a:off x="907946" y="5347167"/>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SC</a:t>
                </a:r>
              </a:p>
            </p:txBody>
          </p:sp>
          <p:sp>
            <p:nvSpPr>
              <p:cNvPr id="45" name="TextBox 44">
                <a:extLst>
                  <a:ext uri="{FF2B5EF4-FFF2-40B4-BE49-F238E27FC236}">
                    <a16:creationId xmlns:a16="http://schemas.microsoft.com/office/drawing/2014/main" id="{A612FA21-7B89-B747-ABA3-5C1EADBCA22E}"/>
                  </a:ext>
                </a:extLst>
              </p:cNvPr>
              <p:cNvSpPr txBox="1"/>
              <p:nvPr/>
            </p:nvSpPr>
            <p:spPr>
              <a:xfrm>
                <a:off x="1573124" y="5347167"/>
                <a:ext cx="425426"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SD</a:t>
                </a:r>
              </a:p>
            </p:txBody>
          </p:sp>
          <p:cxnSp>
            <p:nvCxnSpPr>
              <p:cNvPr id="46" name="Straight Arrow Connector 45">
                <a:extLst>
                  <a:ext uri="{FF2B5EF4-FFF2-40B4-BE49-F238E27FC236}">
                    <a16:creationId xmlns:a16="http://schemas.microsoft.com/office/drawing/2014/main" id="{4DA8504B-DDF4-8347-BA10-9C2A13557062}"/>
                  </a:ext>
                </a:extLst>
              </p:cNvPr>
              <p:cNvCxnSpPr>
                <a:cxnSpLocks/>
                <a:stCxn id="44" idx="3"/>
                <a:endCxn id="45" idx="1"/>
              </p:cNvCxnSpPr>
              <p:nvPr/>
            </p:nvCxnSpPr>
            <p:spPr>
              <a:xfrm>
                <a:off x="1365913" y="5501056"/>
                <a:ext cx="2072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4" name="Oval 93">
              <a:extLst>
                <a:ext uri="{FF2B5EF4-FFF2-40B4-BE49-F238E27FC236}">
                  <a16:creationId xmlns:a16="http://schemas.microsoft.com/office/drawing/2014/main" id="{F8E9ED52-6B71-594A-8C46-D226515D12CF}"/>
                </a:ext>
              </a:extLst>
            </p:cNvPr>
            <p:cNvSpPr/>
            <p:nvPr/>
          </p:nvSpPr>
          <p:spPr>
            <a:xfrm>
              <a:off x="1080670" y="5001101"/>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95" name="Straight Arrow Connector 94">
              <a:extLst>
                <a:ext uri="{FF2B5EF4-FFF2-40B4-BE49-F238E27FC236}">
                  <a16:creationId xmlns:a16="http://schemas.microsoft.com/office/drawing/2014/main" id="{B4746A19-6ADE-3342-8243-92496232E202}"/>
                </a:ext>
              </a:extLst>
            </p:cNvPr>
            <p:cNvCxnSpPr>
              <a:cxnSpLocks/>
            </p:cNvCxnSpPr>
            <p:nvPr/>
          </p:nvCxnSpPr>
          <p:spPr>
            <a:xfrm>
              <a:off x="1126896" y="5116800"/>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72D17CE2-0FB9-C74F-B9DF-A3DFB3F502E1}"/>
              </a:ext>
            </a:extLst>
          </p:cNvPr>
          <p:cNvGrpSpPr/>
          <p:nvPr/>
        </p:nvGrpSpPr>
        <p:grpSpPr>
          <a:xfrm>
            <a:off x="3387342" y="5554723"/>
            <a:ext cx="457967" cy="1198403"/>
            <a:chOff x="1037441" y="5312234"/>
            <a:chExt cx="457967" cy="1198403"/>
          </a:xfrm>
        </p:grpSpPr>
        <p:grpSp>
          <p:nvGrpSpPr>
            <p:cNvPr id="98" name="Group 97">
              <a:extLst>
                <a:ext uri="{FF2B5EF4-FFF2-40B4-BE49-F238E27FC236}">
                  <a16:creationId xmlns:a16="http://schemas.microsoft.com/office/drawing/2014/main" id="{6D8B215D-7A36-5A47-BCFD-411FF71048A2}"/>
                </a:ext>
              </a:extLst>
            </p:cNvPr>
            <p:cNvGrpSpPr/>
            <p:nvPr/>
          </p:nvGrpSpPr>
          <p:grpSpPr>
            <a:xfrm>
              <a:off x="1037441" y="5658300"/>
              <a:ext cx="457967" cy="852337"/>
              <a:chOff x="907946" y="5347167"/>
              <a:chExt cx="457967" cy="852337"/>
            </a:xfrm>
          </p:grpSpPr>
          <p:sp>
            <p:nvSpPr>
              <p:cNvPr id="101" name="TextBox 100">
                <a:extLst>
                  <a:ext uri="{FF2B5EF4-FFF2-40B4-BE49-F238E27FC236}">
                    <a16:creationId xmlns:a16="http://schemas.microsoft.com/office/drawing/2014/main" id="{1F0ECAC2-ACD3-AD48-972C-FF76B49E7303}"/>
                  </a:ext>
                </a:extLst>
              </p:cNvPr>
              <p:cNvSpPr txBox="1"/>
              <p:nvPr/>
            </p:nvSpPr>
            <p:spPr>
              <a:xfrm>
                <a:off x="907946" y="5347167"/>
                <a:ext cx="457967"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SG</a:t>
                </a:r>
              </a:p>
            </p:txBody>
          </p:sp>
          <p:sp>
            <p:nvSpPr>
              <p:cNvPr id="102" name="TextBox 101">
                <a:extLst>
                  <a:ext uri="{FF2B5EF4-FFF2-40B4-BE49-F238E27FC236}">
                    <a16:creationId xmlns:a16="http://schemas.microsoft.com/office/drawing/2014/main" id="{CDF3BBE3-8B5D-A440-8D86-605BD1BE33E5}"/>
                  </a:ext>
                </a:extLst>
              </p:cNvPr>
              <p:cNvSpPr txBox="1"/>
              <p:nvPr/>
            </p:nvSpPr>
            <p:spPr>
              <a:xfrm>
                <a:off x="928470" y="5891727"/>
                <a:ext cx="419475" cy="307777"/>
              </a:xfrm>
              <a:prstGeom prst="rect">
                <a:avLst/>
              </a:prstGeom>
              <a:solidFill>
                <a:schemeClr val="accent4">
                  <a:lumMod val="40000"/>
                  <a:lumOff val="60000"/>
                </a:schemeClr>
              </a:solidFill>
              <a:ln w="25400">
                <a:solidFill>
                  <a:schemeClr val="tx1"/>
                </a:solidFill>
              </a:ln>
            </p:spPr>
            <p:txBody>
              <a:bodyPr wrap="square" rtlCol="0">
                <a:spAutoFit/>
              </a:bodyPr>
              <a:lstStyle/>
              <a:p>
                <a:pPr algn="ctr"/>
                <a:r>
                  <a:rPr lang="en-US" sz="1400" dirty="0"/>
                  <a:t>SH</a:t>
                </a:r>
              </a:p>
            </p:txBody>
          </p:sp>
          <p:cxnSp>
            <p:nvCxnSpPr>
              <p:cNvPr id="103" name="Straight Arrow Connector 102">
                <a:extLst>
                  <a:ext uri="{FF2B5EF4-FFF2-40B4-BE49-F238E27FC236}">
                    <a16:creationId xmlns:a16="http://schemas.microsoft.com/office/drawing/2014/main" id="{BC8B9A21-4D26-9142-B44C-2CC3B59A6534}"/>
                  </a:ext>
                </a:extLst>
              </p:cNvPr>
              <p:cNvCxnSpPr>
                <a:cxnSpLocks/>
                <a:stCxn id="101" idx="2"/>
                <a:endCxn id="102" idx="0"/>
              </p:cNvCxnSpPr>
              <p:nvPr/>
            </p:nvCxnSpPr>
            <p:spPr>
              <a:xfrm>
                <a:off x="1136930" y="5654944"/>
                <a:ext cx="1278" cy="2367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9" name="Oval 98">
              <a:extLst>
                <a:ext uri="{FF2B5EF4-FFF2-40B4-BE49-F238E27FC236}">
                  <a16:creationId xmlns:a16="http://schemas.microsoft.com/office/drawing/2014/main" id="{4B9DF149-A8C9-D445-B7CD-EB36F83AEEDC}"/>
                </a:ext>
              </a:extLst>
            </p:cNvPr>
            <p:cNvSpPr/>
            <p:nvPr/>
          </p:nvSpPr>
          <p:spPr>
            <a:xfrm>
              <a:off x="1220198" y="5312234"/>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00" name="Straight Arrow Connector 99">
              <a:extLst>
                <a:ext uri="{FF2B5EF4-FFF2-40B4-BE49-F238E27FC236}">
                  <a16:creationId xmlns:a16="http://schemas.microsoft.com/office/drawing/2014/main" id="{771446F3-59B4-A343-80DB-0F0A30B32244}"/>
                </a:ext>
              </a:extLst>
            </p:cNvPr>
            <p:cNvCxnSpPr>
              <a:cxnSpLocks/>
              <a:endCxn id="101" idx="0"/>
            </p:cNvCxnSpPr>
            <p:nvPr/>
          </p:nvCxnSpPr>
          <p:spPr>
            <a:xfrm>
              <a:off x="1266424" y="5427933"/>
              <a:ext cx="1" cy="230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3" name="Group 112">
            <a:extLst>
              <a:ext uri="{FF2B5EF4-FFF2-40B4-BE49-F238E27FC236}">
                <a16:creationId xmlns:a16="http://schemas.microsoft.com/office/drawing/2014/main" id="{CB0856C7-94F1-E84A-9376-4BE994CC4AEA}"/>
              </a:ext>
            </a:extLst>
          </p:cNvPr>
          <p:cNvGrpSpPr/>
          <p:nvPr/>
        </p:nvGrpSpPr>
        <p:grpSpPr>
          <a:xfrm>
            <a:off x="4551809" y="3134216"/>
            <a:ext cx="3455212" cy="1605230"/>
            <a:chOff x="4551809" y="3134216"/>
            <a:chExt cx="3455212" cy="1605230"/>
          </a:xfrm>
        </p:grpSpPr>
        <p:sp>
          <p:nvSpPr>
            <p:cNvPr id="87" name="TextBox 86">
              <a:extLst>
                <a:ext uri="{FF2B5EF4-FFF2-40B4-BE49-F238E27FC236}">
                  <a16:creationId xmlns:a16="http://schemas.microsoft.com/office/drawing/2014/main" id="{07A8C229-AD67-4044-9519-DCB93E5F1BAC}"/>
                </a:ext>
              </a:extLst>
            </p:cNvPr>
            <p:cNvSpPr txBox="1"/>
            <p:nvPr/>
          </p:nvSpPr>
          <p:spPr>
            <a:xfrm>
              <a:off x="6664653" y="3139008"/>
              <a:ext cx="1342368" cy="1600438"/>
            </a:xfrm>
            <a:prstGeom prst="rect">
              <a:avLst/>
            </a:prstGeom>
            <a:solidFill>
              <a:schemeClr val="accent6">
                <a:lumMod val="20000"/>
                <a:lumOff val="80000"/>
              </a:schemeClr>
            </a:solidFill>
            <a:ln w="25400">
              <a:solidFill>
                <a:schemeClr val="tx1"/>
              </a:solidFill>
            </a:ln>
          </p:spPr>
          <p:txBody>
            <a:bodyPr wrap="square" rtlCol="0">
              <a:spAutoFit/>
            </a:bodyPr>
            <a:lstStyle/>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p:txBody>
        </p:sp>
        <p:cxnSp>
          <p:nvCxnSpPr>
            <p:cNvPr id="88" name="Straight Arrow Connector 87">
              <a:extLst>
                <a:ext uri="{FF2B5EF4-FFF2-40B4-BE49-F238E27FC236}">
                  <a16:creationId xmlns:a16="http://schemas.microsoft.com/office/drawing/2014/main" id="{BCC0B670-643E-9E43-B33A-D029EC42FB59}"/>
                </a:ext>
              </a:extLst>
            </p:cNvPr>
            <p:cNvCxnSpPr>
              <a:cxnSpLocks/>
              <a:stCxn id="91" idx="3"/>
              <a:endCxn id="87" idx="1"/>
            </p:cNvCxnSpPr>
            <p:nvPr/>
          </p:nvCxnSpPr>
          <p:spPr>
            <a:xfrm flipV="1">
              <a:off x="6268096" y="3939227"/>
              <a:ext cx="396557" cy="65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61B3AB16-2FA4-8240-AC64-89F079F722DC}"/>
                </a:ext>
              </a:extLst>
            </p:cNvPr>
            <p:cNvSpPr/>
            <p:nvPr/>
          </p:nvSpPr>
          <p:spPr>
            <a:xfrm>
              <a:off x="4551809" y="3895847"/>
              <a:ext cx="117120" cy="1156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90" name="Straight Arrow Connector 89">
              <a:extLst>
                <a:ext uri="{FF2B5EF4-FFF2-40B4-BE49-F238E27FC236}">
                  <a16:creationId xmlns:a16="http://schemas.microsoft.com/office/drawing/2014/main" id="{0D58217C-7081-FC49-9925-D201008485A7}"/>
                </a:ext>
              </a:extLst>
            </p:cNvPr>
            <p:cNvCxnSpPr>
              <a:cxnSpLocks/>
              <a:stCxn id="89" idx="6"/>
              <a:endCxn id="91" idx="1"/>
            </p:cNvCxnSpPr>
            <p:nvPr/>
          </p:nvCxnSpPr>
          <p:spPr>
            <a:xfrm flipV="1">
              <a:off x="4668929" y="3945728"/>
              <a:ext cx="256799" cy="79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BAD6C35F-254A-D34F-9A8D-2D603F124DAC}"/>
                </a:ext>
              </a:extLst>
            </p:cNvPr>
            <p:cNvSpPr txBox="1"/>
            <p:nvPr/>
          </p:nvSpPr>
          <p:spPr>
            <a:xfrm>
              <a:off x="4925728" y="3468674"/>
              <a:ext cx="1342368" cy="95410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SA</a:t>
              </a:r>
            </a:p>
            <a:p>
              <a:pPr algn="ctr"/>
              <a:endParaRPr lang="en-US" sz="1400" dirty="0"/>
            </a:p>
            <a:p>
              <a:pPr algn="ctr"/>
              <a:endParaRPr lang="en-US" sz="1400" dirty="0"/>
            </a:p>
            <a:p>
              <a:pPr algn="ctr"/>
              <a:endParaRPr lang="en-US" sz="1400" dirty="0"/>
            </a:p>
          </p:txBody>
        </p:sp>
        <p:cxnSp>
          <p:nvCxnSpPr>
            <p:cNvPr id="106" name="Straight Connector 105">
              <a:extLst>
                <a:ext uri="{FF2B5EF4-FFF2-40B4-BE49-F238E27FC236}">
                  <a16:creationId xmlns:a16="http://schemas.microsoft.com/office/drawing/2014/main" id="{30D45D8F-61D4-2243-A93B-343F9C21454F}"/>
                </a:ext>
              </a:extLst>
            </p:cNvPr>
            <p:cNvCxnSpPr>
              <a:cxnSpLocks/>
              <a:stCxn id="87" idx="0"/>
              <a:endCxn id="87" idx="2"/>
            </p:cNvCxnSpPr>
            <p:nvPr/>
          </p:nvCxnSpPr>
          <p:spPr>
            <a:xfrm>
              <a:off x="7335837" y="3139008"/>
              <a:ext cx="0" cy="160043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414F26EF-1188-1541-B1D6-444056A69CA0}"/>
                </a:ext>
              </a:extLst>
            </p:cNvPr>
            <p:cNvSpPr txBox="1"/>
            <p:nvPr/>
          </p:nvSpPr>
          <p:spPr>
            <a:xfrm>
              <a:off x="6664653" y="3134216"/>
              <a:ext cx="1342368" cy="307777"/>
            </a:xfrm>
            <a:prstGeom prst="rect">
              <a:avLst/>
            </a:prstGeom>
            <a:solidFill>
              <a:schemeClr val="accent6">
                <a:lumMod val="20000"/>
                <a:lumOff val="80000"/>
              </a:schemeClr>
            </a:solidFill>
            <a:ln w="25400">
              <a:solidFill>
                <a:schemeClr val="tx1"/>
              </a:solidFill>
            </a:ln>
          </p:spPr>
          <p:txBody>
            <a:bodyPr wrap="square" rtlCol="0">
              <a:spAutoFit/>
            </a:bodyPr>
            <a:lstStyle/>
            <a:p>
              <a:pPr algn="ctr"/>
              <a:r>
                <a:rPr lang="en-US" sz="1400" dirty="0"/>
                <a:t>SB</a:t>
              </a:r>
            </a:p>
          </p:txBody>
        </p:sp>
      </p:grpSp>
    </p:spTree>
    <p:extLst>
      <p:ext uri="{BB962C8B-B14F-4D97-AF65-F5344CB8AC3E}">
        <p14:creationId xmlns:p14="http://schemas.microsoft.com/office/powerpoint/2010/main" val="534654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Title 91">
            <a:extLst>
              <a:ext uri="{FF2B5EF4-FFF2-40B4-BE49-F238E27FC236}">
                <a16:creationId xmlns:a16="http://schemas.microsoft.com/office/drawing/2014/main" id="{5B3E1D2B-924B-EC4C-977C-B34E70A25A6A}"/>
              </a:ext>
            </a:extLst>
          </p:cNvPr>
          <p:cNvSpPr>
            <a:spLocks noGrp="1"/>
          </p:cNvSpPr>
          <p:nvPr>
            <p:ph type="title"/>
          </p:nvPr>
        </p:nvSpPr>
        <p:spPr>
          <a:xfrm>
            <a:off x="581597" y="79383"/>
            <a:ext cx="8363076" cy="570225"/>
          </a:xfrm>
        </p:spPr>
        <p:txBody>
          <a:bodyPr/>
          <a:lstStyle/>
          <a:p>
            <a:r>
              <a:rPr lang="en-US" dirty="0" err="1"/>
              <a:t>Statechart</a:t>
            </a:r>
            <a:r>
              <a:rPr lang="en-US" dirty="0"/>
              <a:t> Like Representation of Run-to-completion Semantics </a:t>
            </a:r>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25</a:t>
            </a:fld>
            <a:endParaRPr lang="en-US" dirty="0"/>
          </a:p>
        </p:txBody>
      </p:sp>
      <p:grpSp>
        <p:nvGrpSpPr>
          <p:cNvPr id="32" name="Group 31">
            <a:extLst>
              <a:ext uri="{FF2B5EF4-FFF2-40B4-BE49-F238E27FC236}">
                <a16:creationId xmlns:a16="http://schemas.microsoft.com/office/drawing/2014/main" id="{228C102A-1FF6-BB42-8996-01F844306F88}"/>
              </a:ext>
            </a:extLst>
          </p:cNvPr>
          <p:cNvGrpSpPr/>
          <p:nvPr/>
        </p:nvGrpSpPr>
        <p:grpSpPr>
          <a:xfrm>
            <a:off x="0" y="893511"/>
            <a:ext cx="9702055" cy="5961211"/>
            <a:chOff x="-2303999" y="-1016100"/>
            <a:chExt cx="14839116" cy="8266329"/>
          </a:xfrm>
        </p:grpSpPr>
        <p:grpSp>
          <p:nvGrpSpPr>
            <p:cNvPr id="33" name="Group 32">
              <a:extLst>
                <a:ext uri="{FF2B5EF4-FFF2-40B4-BE49-F238E27FC236}">
                  <a16:creationId xmlns:a16="http://schemas.microsoft.com/office/drawing/2014/main" id="{E8A1CB6E-A3CA-D74B-A6C5-E02B27F60CA6}"/>
                </a:ext>
              </a:extLst>
            </p:cNvPr>
            <p:cNvGrpSpPr/>
            <p:nvPr/>
          </p:nvGrpSpPr>
          <p:grpSpPr>
            <a:xfrm>
              <a:off x="-2303999" y="-1016100"/>
              <a:ext cx="14839116" cy="7029576"/>
              <a:chOff x="-2303999" y="-1016100"/>
              <a:chExt cx="14839116" cy="7029576"/>
            </a:xfrm>
          </p:grpSpPr>
          <p:grpSp>
            <p:nvGrpSpPr>
              <p:cNvPr id="35" name="Group 34">
                <a:extLst>
                  <a:ext uri="{FF2B5EF4-FFF2-40B4-BE49-F238E27FC236}">
                    <a16:creationId xmlns:a16="http://schemas.microsoft.com/office/drawing/2014/main" id="{2C2D47A1-EC56-A844-B9D6-BB5EAA694989}"/>
                  </a:ext>
                </a:extLst>
              </p:cNvPr>
              <p:cNvGrpSpPr/>
              <p:nvPr/>
            </p:nvGrpSpPr>
            <p:grpSpPr>
              <a:xfrm>
                <a:off x="-2303999" y="-1016100"/>
                <a:ext cx="14839116" cy="7029576"/>
                <a:chOff x="-2303999" y="-1030387"/>
                <a:chExt cx="14839116" cy="7029576"/>
              </a:xfrm>
            </p:grpSpPr>
            <p:grpSp>
              <p:nvGrpSpPr>
                <p:cNvPr id="38" name="Group 37">
                  <a:extLst>
                    <a:ext uri="{FF2B5EF4-FFF2-40B4-BE49-F238E27FC236}">
                      <a16:creationId xmlns:a16="http://schemas.microsoft.com/office/drawing/2014/main" id="{AE0D01E5-B753-454B-A6BB-4EE42B01DE35}"/>
                    </a:ext>
                  </a:extLst>
                </p:cNvPr>
                <p:cNvGrpSpPr>
                  <a:grpSpLocks noChangeAspect="1"/>
                </p:cNvGrpSpPr>
                <p:nvPr/>
              </p:nvGrpSpPr>
              <p:grpSpPr>
                <a:xfrm>
                  <a:off x="-2303999" y="-1030387"/>
                  <a:ext cx="14839116" cy="7028977"/>
                  <a:chOff x="-2241338" y="-836342"/>
                  <a:chExt cx="18191771" cy="7667907"/>
                </a:xfrm>
              </p:grpSpPr>
              <p:sp>
                <p:nvSpPr>
                  <p:cNvPr id="40" name="TextBox 39">
                    <a:extLst>
                      <a:ext uri="{FF2B5EF4-FFF2-40B4-BE49-F238E27FC236}">
                        <a16:creationId xmlns:a16="http://schemas.microsoft.com/office/drawing/2014/main" id="{D113B4D6-110F-1A40-A6C2-171C3CD9DB46}"/>
                      </a:ext>
                    </a:extLst>
                  </p:cNvPr>
                  <p:cNvSpPr txBox="1"/>
                  <p:nvPr/>
                </p:nvSpPr>
                <p:spPr>
                  <a:xfrm>
                    <a:off x="-1853068" y="-836342"/>
                    <a:ext cx="16383376" cy="5680126"/>
                  </a:xfrm>
                  <a:prstGeom prst="rect">
                    <a:avLst/>
                  </a:prstGeom>
                  <a:solidFill>
                    <a:schemeClr val="accent2">
                      <a:lumMod val="20000"/>
                      <a:lumOff val="80000"/>
                    </a:schemeClr>
                  </a:solidFill>
                  <a:ln w="38100">
                    <a:solidFill>
                      <a:schemeClr val="tx1"/>
                    </a:solidFill>
                    <a:prstDash val="dash"/>
                  </a:ln>
                </p:spPr>
                <p:txBody>
                  <a:bodyPr wrap="square" rtlCol="0">
                    <a:spAutoFit/>
                  </a:bodyPr>
                  <a:lstStyle/>
                  <a:p>
                    <a:pPr algn="ctr"/>
                    <a:r>
                      <a:rPr lang="en-US" sz="1400" b="1" i="1" dirty="0"/>
                      <a:t>Firing Transitions</a:t>
                    </a:r>
                  </a:p>
                  <a:p>
                    <a:pPr algn="ctr"/>
                    <a:endParaRPr lang="en-US" sz="1400" b="1" i="1" dirty="0"/>
                  </a:p>
                  <a:p>
                    <a:pPr algn="ctr"/>
                    <a:endParaRPr lang="en-US" sz="1400" b="1" i="1" dirty="0"/>
                  </a:p>
                  <a:p>
                    <a:pPr algn="ctr"/>
                    <a:endParaRPr lang="en-US" sz="1400" b="1" i="1" dirty="0"/>
                  </a:p>
                  <a:p>
                    <a:pPr algn="ctr"/>
                    <a:endParaRPr lang="en-US" sz="1400" b="1" i="1" dirty="0"/>
                  </a:p>
                  <a:p>
                    <a:pPr algn="ctr"/>
                    <a:endParaRPr lang="en-US" sz="1400" b="1" i="1" dirty="0"/>
                  </a:p>
                  <a:p>
                    <a:pPr algn="ctr"/>
                    <a:endParaRPr lang="en-US" sz="1400" b="1" i="1"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p:txBody>
              </p:sp>
              <p:sp>
                <p:nvSpPr>
                  <p:cNvPr id="41" name="TextBox 40">
                    <a:extLst>
                      <a:ext uri="{FF2B5EF4-FFF2-40B4-BE49-F238E27FC236}">
                        <a16:creationId xmlns:a16="http://schemas.microsoft.com/office/drawing/2014/main" id="{F939BA6F-F2DF-8946-87E5-F3DB28D54571}"/>
                      </a:ext>
                    </a:extLst>
                  </p:cNvPr>
                  <p:cNvSpPr txBox="1"/>
                  <p:nvPr/>
                </p:nvSpPr>
                <p:spPr>
                  <a:xfrm>
                    <a:off x="-919086" y="634918"/>
                    <a:ext cx="2794577" cy="2421037"/>
                  </a:xfrm>
                  <a:prstGeom prst="rect">
                    <a:avLst/>
                  </a:prstGeom>
                  <a:solidFill>
                    <a:srgbClr val="92D050"/>
                  </a:solidFill>
                  <a:ln w="25400">
                    <a:solidFill>
                      <a:schemeClr val="tx1"/>
                    </a:solidFill>
                  </a:ln>
                </p:spPr>
                <p:txBody>
                  <a:bodyPr wrap="square" rtlCol="0">
                    <a:spAutoFit/>
                  </a:bodyPr>
                  <a:lstStyle/>
                  <a:p>
                    <a:pPr algn="ctr"/>
                    <a:endParaRPr lang="en-US" sz="1400" dirty="0"/>
                  </a:p>
                  <a:p>
                    <a:pPr algn="ctr"/>
                    <a:endParaRPr lang="en-US" sz="1400" dirty="0"/>
                  </a:p>
                  <a:p>
                    <a:pPr algn="ctr"/>
                    <a:endParaRPr lang="en-US" sz="1400" dirty="0"/>
                  </a:p>
                  <a:p>
                    <a:pPr algn="ctr"/>
                    <a:r>
                      <a:rPr lang="en-US" sz="1400" dirty="0"/>
                      <a:t>FIRING</a:t>
                    </a:r>
                  </a:p>
                  <a:p>
                    <a:pPr algn="ctr"/>
                    <a:r>
                      <a:rPr lang="en-US" sz="1400" dirty="0"/>
                      <a:t>TRIGGERED</a:t>
                    </a:r>
                  </a:p>
                  <a:p>
                    <a:pPr algn="ctr"/>
                    <a:endParaRPr lang="en-US" sz="1400" dirty="0"/>
                  </a:p>
                  <a:p>
                    <a:pPr algn="ctr"/>
                    <a:endParaRPr lang="en-US" sz="1400" dirty="0"/>
                  </a:p>
                </p:txBody>
              </p:sp>
              <p:sp>
                <p:nvSpPr>
                  <p:cNvPr id="42" name="TextBox 41">
                    <a:extLst>
                      <a:ext uri="{FF2B5EF4-FFF2-40B4-BE49-F238E27FC236}">
                        <a16:creationId xmlns:a16="http://schemas.microsoft.com/office/drawing/2014/main" id="{85A62F10-ECD0-FA4D-9EA5-D6316B970C7E}"/>
                      </a:ext>
                    </a:extLst>
                  </p:cNvPr>
                  <p:cNvSpPr txBox="1"/>
                  <p:nvPr/>
                </p:nvSpPr>
                <p:spPr>
                  <a:xfrm>
                    <a:off x="7518756" y="678749"/>
                    <a:ext cx="2665777" cy="2421037"/>
                  </a:xfrm>
                  <a:prstGeom prst="rect">
                    <a:avLst/>
                  </a:prstGeom>
                  <a:solidFill>
                    <a:srgbClr val="92D050"/>
                  </a:solidFill>
                  <a:ln w="25400">
                    <a:solidFill>
                      <a:schemeClr val="tx1"/>
                    </a:solidFill>
                  </a:ln>
                </p:spPr>
                <p:txBody>
                  <a:bodyPr wrap="square" rtlCol="0">
                    <a:spAutoFit/>
                  </a:bodyPr>
                  <a:lstStyle/>
                  <a:p>
                    <a:pPr algn="ctr"/>
                    <a:endParaRPr lang="en-US" sz="1400" dirty="0"/>
                  </a:p>
                  <a:p>
                    <a:pPr algn="ctr"/>
                    <a:endParaRPr lang="en-US" sz="1400" dirty="0"/>
                  </a:p>
                  <a:p>
                    <a:pPr algn="ctr"/>
                    <a:r>
                      <a:rPr lang="en-US" sz="1400" dirty="0"/>
                      <a:t>FIRING</a:t>
                    </a:r>
                  </a:p>
                  <a:p>
                    <a:pPr algn="ctr"/>
                    <a:r>
                      <a:rPr lang="en-US" sz="1400" dirty="0"/>
                      <a:t>UN-TRIGGERED</a:t>
                    </a:r>
                  </a:p>
                  <a:p>
                    <a:pPr algn="ctr"/>
                    <a:endParaRPr lang="en-US" sz="1400" dirty="0"/>
                  </a:p>
                  <a:p>
                    <a:pPr algn="ctr"/>
                    <a:endParaRPr lang="en-US" sz="1400" dirty="0"/>
                  </a:p>
                </p:txBody>
              </p:sp>
              <p:sp>
                <p:nvSpPr>
                  <p:cNvPr id="43" name="Oval 42">
                    <a:extLst>
                      <a:ext uri="{FF2B5EF4-FFF2-40B4-BE49-F238E27FC236}">
                        <a16:creationId xmlns:a16="http://schemas.microsoft.com/office/drawing/2014/main" id="{978CA561-63F3-D64D-8E14-25F9BD111C17}"/>
                      </a:ext>
                    </a:extLst>
                  </p:cNvPr>
                  <p:cNvSpPr/>
                  <p:nvPr/>
                </p:nvSpPr>
                <p:spPr>
                  <a:xfrm>
                    <a:off x="9836508" y="-108901"/>
                    <a:ext cx="300129" cy="245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44" name="Elbow Connector 43">
                    <a:extLst>
                      <a:ext uri="{FF2B5EF4-FFF2-40B4-BE49-F238E27FC236}">
                        <a16:creationId xmlns:a16="http://schemas.microsoft.com/office/drawing/2014/main" id="{2916F6AF-4D1C-F24D-ADF2-29E58DA8A8C8}"/>
                      </a:ext>
                    </a:extLst>
                  </p:cNvPr>
                  <p:cNvCxnSpPr>
                    <a:cxnSpLocks/>
                    <a:endCxn id="42" idx="0"/>
                  </p:cNvCxnSpPr>
                  <p:nvPr/>
                </p:nvCxnSpPr>
                <p:spPr>
                  <a:xfrm rot="10800000" flipV="1">
                    <a:off x="8851646" y="11543"/>
                    <a:ext cx="1048644" cy="667205"/>
                  </a:xfrm>
                  <a:prstGeom prst="bentConnector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590ED88-828B-7A41-AE4A-DB6FE45110F0}"/>
                      </a:ext>
                    </a:extLst>
                  </p:cNvPr>
                  <p:cNvCxnSpPr>
                    <a:cxnSpLocks/>
                    <a:stCxn id="42" idx="2"/>
                  </p:cNvCxnSpPr>
                  <p:nvPr/>
                </p:nvCxnSpPr>
                <p:spPr>
                  <a:xfrm flipH="1">
                    <a:off x="8851644" y="3099786"/>
                    <a:ext cx="2" cy="217844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7D89362-E254-CA4F-8534-DACAAB6F04D6}"/>
                      </a:ext>
                    </a:extLst>
                  </p:cNvPr>
                  <p:cNvCxnSpPr>
                    <a:cxnSpLocks/>
                  </p:cNvCxnSpPr>
                  <p:nvPr/>
                </p:nvCxnSpPr>
                <p:spPr>
                  <a:xfrm>
                    <a:off x="1907369" y="1211859"/>
                    <a:ext cx="561138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3133D9C-969C-E744-BCDD-A9AF75E49C68}"/>
                      </a:ext>
                    </a:extLst>
                  </p:cNvPr>
                  <p:cNvCxnSpPr>
                    <a:cxnSpLocks/>
                  </p:cNvCxnSpPr>
                  <p:nvPr/>
                </p:nvCxnSpPr>
                <p:spPr>
                  <a:xfrm>
                    <a:off x="1907369" y="2718969"/>
                    <a:ext cx="5611387" cy="11857"/>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Arc 47">
                    <a:extLst>
                      <a:ext uri="{FF2B5EF4-FFF2-40B4-BE49-F238E27FC236}">
                        <a16:creationId xmlns:a16="http://schemas.microsoft.com/office/drawing/2014/main" id="{4178CC04-B9B7-CA4F-AD10-50323842F25B}"/>
                      </a:ext>
                    </a:extLst>
                  </p:cNvPr>
                  <p:cNvSpPr/>
                  <p:nvPr/>
                </p:nvSpPr>
                <p:spPr>
                  <a:xfrm rot="21410085">
                    <a:off x="9882795" y="1590382"/>
                    <a:ext cx="618502" cy="911471"/>
                  </a:xfrm>
                  <a:prstGeom prst="arc">
                    <a:avLst>
                      <a:gd name="adj1" fmla="val 16200000"/>
                      <a:gd name="adj2" fmla="val 5550432"/>
                    </a:avLst>
                  </a:prstGeom>
                  <a:ln w="508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49" name="TextBox 48">
                    <a:extLst>
                      <a:ext uri="{FF2B5EF4-FFF2-40B4-BE49-F238E27FC236}">
                        <a16:creationId xmlns:a16="http://schemas.microsoft.com/office/drawing/2014/main" id="{3490180A-658C-114B-B5C1-7A25B6A2489D}"/>
                      </a:ext>
                    </a:extLst>
                  </p:cNvPr>
                  <p:cNvSpPr txBox="1"/>
                  <p:nvPr/>
                </p:nvSpPr>
                <p:spPr>
                  <a:xfrm>
                    <a:off x="-1070874" y="5714162"/>
                    <a:ext cx="6628500" cy="1117403"/>
                  </a:xfrm>
                  <a:prstGeom prst="rect">
                    <a:avLst/>
                  </a:prstGeom>
                  <a:noFill/>
                </p:spPr>
                <p:txBody>
                  <a:bodyPr wrap="square" numCol="1" rtlCol="0">
                    <a:spAutoFit/>
                  </a:bodyPr>
                  <a:lstStyle/>
                  <a:p>
                    <a:pPr marL="285750" indent="-285750">
                      <a:buFont typeface="Arial" panose="020B0604020202020204" pitchFamily="34" charset="0"/>
                      <a:buChar char="•"/>
                    </a:pPr>
                    <a:r>
                      <a:rPr lang="en-US" sz="1400" b="1" i="1" dirty="0"/>
                      <a:t>Bold+Italic: Short Description</a:t>
                    </a:r>
                  </a:p>
                  <a:p>
                    <a:pPr marL="285750" indent="-285750">
                      <a:buFont typeface="Arial" panose="020B0604020202020204" pitchFamily="34" charset="0"/>
                      <a:buChar char="•"/>
                    </a:pPr>
                    <a:r>
                      <a:rPr lang="en-US" sz="1400" i="1" dirty="0"/>
                      <a:t>Italic: Event-B event name</a:t>
                    </a:r>
                  </a:p>
                  <a:p>
                    <a:pPr marL="285750" indent="-285750">
                      <a:buFont typeface="Arial" panose="020B0604020202020204" pitchFamily="34" charset="0"/>
                      <a:buChar char="•"/>
                    </a:pPr>
                    <a:r>
                      <a:rPr lang="en-US" sz="1400" dirty="0"/>
                      <a:t>ALL CAPS: STATE NAMES</a:t>
                    </a:r>
                  </a:p>
                </p:txBody>
              </p:sp>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F811D3CA-31AD-664C-9889-05D0D64DEE50}"/>
                          </a:ext>
                        </a:extLst>
                      </p:cNvPr>
                      <p:cNvSpPr txBox="1"/>
                      <p:nvPr/>
                    </p:nvSpPr>
                    <p:spPr>
                      <a:xfrm>
                        <a:off x="8802233" y="3265069"/>
                        <a:ext cx="3532418" cy="1443310"/>
                      </a:xfrm>
                      <a:prstGeom prst="rect">
                        <a:avLst/>
                      </a:prstGeom>
                      <a:noFill/>
                    </p:spPr>
                    <p:txBody>
                      <a:bodyPr wrap="none" rtlCol="0">
                        <a:spAutoFit/>
                      </a:bodyPr>
                      <a:lstStyle/>
                      <a:p>
                        <a:pPr algn="ctr"/>
                        <a:r>
                          <a:rPr lang="en-US" sz="1400" b="1" i="1" dirty="0"/>
                          <a:t>Completion</a:t>
                        </a:r>
                      </a:p>
                      <a:p>
                        <a:pPr algn="ctr"/>
                        <a:r>
                          <a:rPr lang="en-US" sz="1400" i="1" dirty="0" err="1"/>
                          <a:t>NoUntriggeredTransitions</a:t>
                        </a:r>
                        <a:endParaRPr lang="en-US" sz="1400" i="1" dirty="0"/>
                      </a:p>
                      <a:p>
                        <a:pPr algn="ctr"/>
                        <a:r>
                          <a:rPr lang="en-US" sz="1400" dirty="0" err="1"/>
                          <a:t>uc</a:t>
                        </a:r>
                        <a:r>
                          <a:rPr lang="en-US" sz="1400" dirty="0"/>
                          <a:t> = FALSE &amp; dt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endParaRPr lang="en-US" sz="1400" dirty="0"/>
                      </a:p>
                      <a:p>
                        <a:pPr algn="ctr"/>
                        <a:r>
                          <a:rPr lang="en-US" sz="1400" dirty="0"/>
                          <a:t>/ </a:t>
                        </a:r>
                        <a:r>
                          <a:rPr lang="en-US" sz="1400" dirty="0" err="1"/>
                          <a:t>uc</a:t>
                        </a:r>
                        <a:r>
                          <a:rPr lang="en-US" sz="1400" dirty="0"/>
                          <a:t> := TRUE</a:t>
                        </a:r>
                      </a:p>
                    </p:txBody>
                  </p:sp>
                </mc:Choice>
                <mc:Fallback>
                  <p:sp>
                    <p:nvSpPr>
                      <p:cNvPr id="50" name="TextBox 49">
                        <a:extLst>
                          <a:ext uri="{FF2B5EF4-FFF2-40B4-BE49-F238E27FC236}">
                            <a16:creationId xmlns:a16="http://schemas.microsoft.com/office/drawing/2014/main" id="{F811D3CA-31AD-664C-9889-05D0D64DEE50}"/>
                          </a:ext>
                        </a:extLst>
                      </p:cNvPr>
                      <p:cNvSpPr txBox="1">
                        <a:spLocks noRot="1" noChangeAspect="1" noMove="1" noResize="1" noEditPoints="1" noAdjustHandles="1" noChangeArrowheads="1" noChangeShapeType="1" noTextEdit="1"/>
                      </p:cNvSpPr>
                      <p:nvPr/>
                    </p:nvSpPr>
                    <p:spPr>
                      <a:xfrm>
                        <a:off x="8802233" y="3265069"/>
                        <a:ext cx="3532418" cy="1443310"/>
                      </a:xfrm>
                      <a:prstGeom prst="rect">
                        <a:avLst/>
                      </a:prstGeom>
                      <a:blipFill>
                        <a:blip r:embed="rId3"/>
                        <a:stretch>
                          <a:fillRect l="-671" t="-1316" b="-52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48228458-C68B-DF47-BA33-0C5FCB12ECDE}"/>
                          </a:ext>
                        </a:extLst>
                      </p:cNvPr>
                      <p:cNvSpPr txBox="1"/>
                      <p:nvPr/>
                    </p:nvSpPr>
                    <p:spPr>
                      <a:xfrm>
                        <a:off x="3283548" y="3241031"/>
                        <a:ext cx="5876839" cy="1443310"/>
                      </a:xfrm>
                      <a:prstGeom prst="rect">
                        <a:avLst/>
                      </a:prstGeom>
                      <a:noFill/>
                    </p:spPr>
                    <p:txBody>
                      <a:bodyPr wrap="square" rtlCol="0">
                        <a:spAutoFit/>
                      </a:bodyPr>
                      <a:lstStyle/>
                      <a:p>
                        <a:pPr algn="ctr"/>
                        <a:r>
                          <a:rPr lang="en-US" sz="1400" b="1" i="1" dirty="0"/>
                          <a:t>De-queue Internal Trigger </a:t>
                        </a:r>
                        <a:r>
                          <a:rPr lang="en-US" sz="1400" b="1" i="1" dirty="0" err="1"/>
                          <a:t>iQ</a:t>
                        </a:r>
                        <a:endParaRPr lang="en-US" sz="1400" b="1" i="1" dirty="0"/>
                      </a:p>
                      <a:p>
                        <a:pPr algn="ctr"/>
                        <a:r>
                          <a:rPr lang="en-US" sz="1400" i="1" dirty="0" err="1"/>
                          <a:t>dequeueInternalTriggered</a:t>
                        </a:r>
                        <a:endParaRPr lang="en-US" sz="1400" i="1" dirty="0"/>
                      </a:p>
                      <a:p>
                        <a:pPr algn="ctr"/>
                        <a:r>
                          <a:rPr lang="en-US" sz="1400" dirty="0" err="1"/>
                          <a:t>uc</a:t>
                        </a:r>
                        <a:r>
                          <a:rPr lang="en-US" sz="1400" dirty="0"/>
                          <a:t> = TRUE &amp; dt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p>
                      <a:p>
                        <a:pPr algn="ctr"/>
                        <a:r>
                          <a:rPr lang="en-US" sz="1400" dirty="0"/>
                          <a:t>/ </a:t>
                        </a:r>
                        <a:r>
                          <a:rPr lang="en-US" sz="1400" dirty="0" err="1"/>
                          <a:t>uc</a:t>
                        </a:r>
                        <a:r>
                          <a:rPr lang="en-US" sz="1400" dirty="0"/>
                          <a:t> := FALSE &amp; dt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iQ}</a:t>
                        </a:r>
                      </a:p>
                    </p:txBody>
                  </p:sp>
                </mc:Choice>
                <mc:Fallback>
                  <p:sp>
                    <p:nvSpPr>
                      <p:cNvPr id="51" name="TextBox 50">
                        <a:extLst>
                          <a:ext uri="{FF2B5EF4-FFF2-40B4-BE49-F238E27FC236}">
                            <a16:creationId xmlns:a16="http://schemas.microsoft.com/office/drawing/2014/main" id="{48228458-C68B-DF47-BA33-0C5FCB12ECDE}"/>
                          </a:ext>
                        </a:extLst>
                      </p:cNvPr>
                      <p:cNvSpPr txBox="1">
                        <a:spLocks noRot="1" noChangeAspect="1" noMove="1" noResize="1" noEditPoints="1" noAdjustHandles="1" noChangeArrowheads="1" noChangeShapeType="1" noTextEdit="1"/>
                      </p:cNvSpPr>
                      <p:nvPr/>
                    </p:nvSpPr>
                    <p:spPr>
                      <a:xfrm>
                        <a:off x="3283548" y="3241031"/>
                        <a:ext cx="5876839" cy="1443310"/>
                      </a:xfrm>
                      <a:prstGeom prst="rect">
                        <a:avLst/>
                      </a:prstGeom>
                      <a:blipFill>
                        <a:blip r:embed="rId4"/>
                        <a:stretch>
                          <a:fillRect t="-1316" b="-39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47E6EAD7-0ACF-B745-8A6A-D58E7F78FC72}"/>
                          </a:ext>
                        </a:extLst>
                      </p:cNvPr>
                      <p:cNvSpPr txBox="1"/>
                      <p:nvPr/>
                    </p:nvSpPr>
                    <p:spPr>
                      <a:xfrm>
                        <a:off x="-2241338" y="3254757"/>
                        <a:ext cx="5978132" cy="1443310"/>
                      </a:xfrm>
                      <a:prstGeom prst="rect">
                        <a:avLst/>
                      </a:prstGeom>
                      <a:noFill/>
                    </p:spPr>
                    <p:txBody>
                      <a:bodyPr wrap="square" rtlCol="0">
                        <a:spAutoFit/>
                      </a:bodyPr>
                      <a:lstStyle/>
                      <a:p>
                        <a:pPr algn="ctr"/>
                        <a:r>
                          <a:rPr lang="en-US" sz="1400" b="1" i="1" dirty="0"/>
                          <a:t>De-queue External Trigger </a:t>
                        </a:r>
                        <a:r>
                          <a:rPr lang="en-US" sz="1400" b="1" i="1" dirty="0" err="1"/>
                          <a:t>eQ</a:t>
                        </a:r>
                        <a:endParaRPr lang="en-US" sz="1400" b="1" i="1" dirty="0"/>
                      </a:p>
                      <a:p>
                        <a:pPr algn="ctr"/>
                        <a:r>
                          <a:rPr lang="en-US" sz="1400" i="1" dirty="0" err="1"/>
                          <a:t>dequeueExternalTriggered</a:t>
                        </a:r>
                        <a:endParaRPr lang="en-US" sz="1400" i="1" dirty="0"/>
                      </a:p>
                      <a:p>
                        <a:pPr algn="ctr"/>
                        <a:r>
                          <a:rPr lang="en-US" sz="1400" dirty="0" err="1"/>
                          <a:t>uc</a:t>
                        </a:r>
                        <a:r>
                          <a:rPr lang="en-US" sz="1400" dirty="0"/>
                          <a:t> = TRUE &amp; dt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&amp; </a:t>
                        </a:r>
                        <a:r>
                          <a:rPr lang="en-US" sz="1400" dirty="0" err="1"/>
                          <a:t>iQ</a:t>
                        </a:r>
                        <a:r>
                          <a:rPr lang="en-US" sz="1400" dirty="0"/>
                          <a: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endParaRPr lang="en-US" sz="1400" dirty="0"/>
                      </a:p>
                      <a:p>
                        <a:pPr algn="ctr"/>
                        <a:r>
                          <a:rPr lang="en-US" sz="1400" dirty="0"/>
                          <a:t>/ </a:t>
                        </a:r>
                        <a:r>
                          <a:rPr lang="en-US" sz="1400" dirty="0" err="1"/>
                          <a:t>uc</a:t>
                        </a:r>
                        <a:r>
                          <a:rPr lang="en-US" sz="1400" dirty="0"/>
                          <a:t> := FALSE &amp; dt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eQ}</a:t>
                        </a:r>
                      </a:p>
                    </p:txBody>
                  </p:sp>
                </mc:Choice>
                <mc:Fallback>
                  <p:sp>
                    <p:nvSpPr>
                      <p:cNvPr id="52" name="TextBox 51">
                        <a:extLst>
                          <a:ext uri="{FF2B5EF4-FFF2-40B4-BE49-F238E27FC236}">
                            <a16:creationId xmlns:a16="http://schemas.microsoft.com/office/drawing/2014/main" id="{47E6EAD7-0ACF-B745-8A6A-D58E7F78FC72}"/>
                          </a:ext>
                        </a:extLst>
                      </p:cNvPr>
                      <p:cNvSpPr txBox="1">
                        <a:spLocks noRot="1" noChangeAspect="1" noMove="1" noResize="1" noEditPoints="1" noAdjustHandles="1" noChangeArrowheads="1" noChangeShapeType="1" noTextEdit="1"/>
                      </p:cNvSpPr>
                      <p:nvPr/>
                    </p:nvSpPr>
                    <p:spPr>
                      <a:xfrm>
                        <a:off x="-2241338" y="3254757"/>
                        <a:ext cx="5978132" cy="1443310"/>
                      </a:xfrm>
                      <a:prstGeom prst="rect">
                        <a:avLst/>
                      </a:prstGeom>
                      <a:blipFill>
                        <a:blip r:embed="rId5"/>
                        <a:stretch>
                          <a:fillRect b="-52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D737AF09-0296-D341-AE8E-4134F49BAA94}"/>
                          </a:ext>
                        </a:extLst>
                      </p:cNvPr>
                      <p:cNvSpPr txBox="1"/>
                      <p:nvPr/>
                    </p:nvSpPr>
                    <p:spPr>
                      <a:xfrm>
                        <a:off x="1806666" y="1287516"/>
                        <a:ext cx="5385056" cy="1443310"/>
                      </a:xfrm>
                      <a:prstGeom prst="rect">
                        <a:avLst/>
                      </a:prstGeom>
                      <a:noFill/>
                    </p:spPr>
                    <p:txBody>
                      <a:bodyPr wrap="square" rtlCol="0">
                        <a:spAutoFit/>
                      </a:bodyPr>
                      <a:lstStyle/>
                      <a:p>
                        <a:pPr algn="ctr"/>
                        <a:r>
                          <a:rPr lang="en-US" sz="1400" b="1" i="1" dirty="0"/>
                          <a:t>No Triggered Enable</a:t>
                        </a:r>
                      </a:p>
                      <a:p>
                        <a:pPr algn="ctr"/>
                        <a:r>
                          <a:rPr lang="en-US" sz="1400" i="1" dirty="0" err="1"/>
                          <a:t>NoTriggeredTransitionsEnable</a:t>
                        </a:r>
                        <a:endParaRPr lang="en-US" sz="1400" i="1" dirty="0"/>
                      </a:p>
                      <a:p>
                        <a:pPr algn="ctr"/>
                        <a:r>
                          <a:rPr lang="en-US" sz="1400" dirty="0" err="1"/>
                          <a:t>uc</a:t>
                        </a:r>
                        <a:r>
                          <a:rPr lang="en-US" sz="1400" dirty="0"/>
                          <a:t> = FALSE &amp; dt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0" smtClean="0">
                                <a:latin typeface="Cambria Math" panose="02040503050406030204" pitchFamily="18" charset="0"/>
                                <a:ea typeface="Cambria Math" panose="02040503050406030204" pitchFamily="18" charset="0"/>
                              </a:rPr>
                              <m:t>  </m:t>
                            </m:r>
                          </m:oMath>
                        </a14:m>
                        <a:endParaRPr lang="en-US" sz="1400" dirty="0"/>
                      </a:p>
                      <a:p>
                        <a:pPr algn="ctr"/>
                        <a:r>
                          <a:rPr lang="en-US" sz="1400" dirty="0"/>
                          <a:t>/  dt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t>
                        </a:r>
                      </a:p>
                    </p:txBody>
                  </p:sp>
                </mc:Choice>
                <mc:Fallback>
                  <p:sp>
                    <p:nvSpPr>
                      <p:cNvPr id="53" name="TextBox 52">
                        <a:extLst>
                          <a:ext uri="{FF2B5EF4-FFF2-40B4-BE49-F238E27FC236}">
                            <a16:creationId xmlns:a16="http://schemas.microsoft.com/office/drawing/2014/main" id="{D737AF09-0296-D341-AE8E-4134F49BAA94}"/>
                          </a:ext>
                        </a:extLst>
                      </p:cNvPr>
                      <p:cNvSpPr txBox="1">
                        <a:spLocks noRot="1" noChangeAspect="1" noMove="1" noResize="1" noEditPoints="1" noAdjustHandles="1" noChangeArrowheads="1" noChangeShapeType="1" noTextEdit="1"/>
                      </p:cNvSpPr>
                      <p:nvPr/>
                    </p:nvSpPr>
                    <p:spPr>
                      <a:xfrm>
                        <a:off x="1806666" y="1287516"/>
                        <a:ext cx="5385056" cy="1443310"/>
                      </a:xfrm>
                      <a:prstGeom prst="rect">
                        <a:avLst/>
                      </a:prstGeom>
                      <a:blipFill>
                        <a:blip r:embed="rId6"/>
                        <a:stretch>
                          <a:fillRect b="-52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80D5933D-164E-BB4B-A374-6493BF45245F}"/>
                          </a:ext>
                        </a:extLst>
                      </p:cNvPr>
                      <p:cNvSpPr txBox="1"/>
                      <p:nvPr/>
                    </p:nvSpPr>
                    <p:spPr>
                      <a:xfrm>
                        <a:off x="1060047" y="-304285"/>
                        <a:ext cx="7125154" cy="1443310"/>
                      </a:xfrm>
                      <a:prstGeom prst="rect">
                        <a:avLst/>
                      </a:prstGeom>
                      <a:noFill/>
                    </p:spPr>
                    <p:txBody>
                      <a:bodyPr wrap="square" rtlCol="0">
                        <a:spAutoFit/>
                      </a:bodyPr>
                      <a:lstStyle/>
                      <a:p>
                        <a:pPr algn="ctr"/>
                        <a:r>
                          <a:rPr lang="en-US" sz="1400" b="1" i="1" dirty="0"/>
                          <a:t>Fire Triggered</a:t>
                        </a:r>
                      </a:p>
                      <a:p>
                        <a:pPr algn="ctr"/>
                        <a:r>
                          <a:rPr lang="en-US" sz="1400" i="1" dirty="0" err="1"/>
                          <a:t>FutureTriggeredTransitions</a:t>
                        </a:r>
                        <a:endParaRPr lang="en-US" sz="1400" i="1" dirty="0"/>
                      </a:p>
                      <a:p>
                        <a:pPr algn="ctr"/>
                        <a:r>
                          <a:rPr lang="en-US" sz="1400" dirty="0" err="1"/>
                          <a:t>uc</a:t>
                        </a:r>
                        <a:r>
                          <a:rPr lang="en-US" sz="1400" dirty="0"/>
                          <a:t> = FALSE &amp; dt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endParaRPr lang="en-US" sz="1400" dirty="0">
                          <a:ea typeface="Cambria Math" panose="02040503050406030204" pitchFamily="18" charset="0"/>
                        </a:endParaRPr>
                      </a:p>
                      <a:p>
                        <a:pPr algn="ctr"/>
                        <a:r>
                          <a:rPr lang="en-US" sz="1400" dirty="0"/>
                          <a:t>/ dt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&amp; iQ := </a:t>
                        </a:r>
                        <a:r>
                          <a:rPr lang="en-US" sz="1400" dirty="0" err="1"/>
                          <a:t>iQ</a:t>
                        </a:r>
                        <a:r>
                          <a:rPr lang="en-US" sz="1400" dirty="0"/>
                          <a:t> </a:t>
                        </a:r>
                        <a14:m>
                          <m:oMath xmlns:m="http://schemas.openxmlformats.org/officeDocument/2006/math">
                            <m:r>
                              <a:rPr lang="en-US" sz="1400" i="1">
                                <a:latin typeface="Cambria Math" panose="02040503050406030204" pitchFamily="18" charset="0"/>
                                <a:ea typeface="Cambria Math" panose="02040503050406030204" pitchFamily="18" charset="0"/>
                              </a:rPr>
                              <m:t>∪ </m:t>
                            </m:r>
                          </m:oMath>
                        </a14:m>
                        <a:r>
                          <a:rPr lang="en-US" sz="1400" dirty="0" err="1"/>
                          <a:t>raisedTriggers</a:t>
                        </a:r>
                        <a:endParaRPr lang="en-US" sz="1400" dirty="0"/>
                      </a:p>
                    </p:txBody>
                  </p:sp>
                </mc:Choice>
                <mc:Fallback>
                  <p:sp>
                    <p:nvSpPr>
                      <p:cNvPr id="54" name="TextBox 53">
                        <a:extLst>
                          <a:ext uri="{FF2B5EF4-FFF2-40B4-BE49-F238E27FC236}">
                            <a16:creationId xmlns:a16="http://schemas.microsoft.com/office/drawing/2014/main" id="{80D5933D-164E-BB4B-A374-6493BF45245F}"/>
                          </a:ext>
                        </a:extLst>
                      </p:cNvPr>
                      <p:cNvSpPr txBox="1">
                        <a:spLocks noRot="1" noChangeAspect="1" noMove="1" noResize="1" noEditPoints="1" noAdjustHandles="1" noChangeArrowheads="1" noChangeShapeType="1" noTextEdit="1"/>
                      </p:cNvSpPr>
                      <p:nvPr/>
                    </p:nvSpPr>
                    <p:spPr>
                      <a:xfrm>
                        <a:off x="1060047" y="-304285"/>
                        <a:ext cx="7125154" cy="1443310"/>
                      </a:xfrm>
                      <a:prstGeom prst="rect">
                        <a:avLst/>
                      </a:prstGeom>
                      <a:blipFill>
                        <a:blip r:embed="rId7"/>
                        <a:stretch>
                          <a:fillRect t="-1316" b="-52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79273997-8A73-3143-B81B-A001AF967D2A}"/>
                          </a:ext>
                        </a:extLst>
                      </p:cNvPr>
                      <p:cNvSpPr txBox="1"/>
                      <p:nvPr/>
                    </p:nvSpPr>
                    <p:spPr>
                      <a:xfrm>
                        <a:off x="9019944" y="1324461"/>
                        <a:ext cx="6930489" cy="1443310"/>
                      </a:xfrm>
                      <a:prstGeom prst="rect">
                        <a:avLst/>
                      </a:prstGeom>
                      <a:noFill/>
                    </p:spPr>
                    <p:txBody>
                      <a:bodyPr wrap="square" rtlCol="0">
                        <a:spAutoFit/>
                      </a:bodyPr>
                      <a:lstStyle/>
                      <a:p>
                        <a:pPr algn="ctr"/>
                        <a:r>
                          <a:rPr lang="en-US" sz="1400" b="1" i="1" dirty="0"/>
                          <a:t>Fire Untriggered</a:t>
                        </a:r>
                      </a:p>
                      <a:p>
                        <a:pPr algn="ctr"/>
                        <a:r>
                          <a:rPr lang="en-US" sz="1400" i="1" dirty="0" err="1"/>
                          <a:t>futureUntriggeredTransitionSet</a:t>
                        </a:r>
                        <a:endParaRPr lang="en-US" sz="1400" i="1" dirty="0"/>
                      </a:p>
                      <a:p>
                        <a:pPr algn="ctr"/>
                        <a:r>
                          <a:rPr lang="en-US" sz="1400" dirty="0" err="1"/>
                          <a:t>uc</a:t>
                        </a:r>
                        <a:r>
                          <a:rPr lang="en-US" sz="1400" dirty="0"/>
                          <a:t> = FALSE &amp; dt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endParaRPr lang="en-US" sz="1400" dirty="0"/>
                      </a:p>
                      <a:p>
                        <a:pPr algn="ctr"/>
                        <a:r>
                          <a:rPr lang="en-US" sz="1400" dirty="0"/>
                          <a:t>/ </a:t>
                        </a:r>
                        <a:r>
                          <a:rPr lang="en-US" sz="1400" dirty="0" err="1"/>
                          <a:t>iQ</a:t>
                        </a:r>
                        <a:r>
                          <a:rPr lang="en-US" sz="1400" dirty="0"/>
                          <a:t> := </a:t>
                        </a:r>
                        <a:r>
                          <a:rPr lang="en-US" sz="1400" dirty="0" err="1"/>
                          <a:t>iQ</a:t>
                        </a:r>
                        <a:r>
                          <a:rPr lang="en-US" sz="1400" dirty="0"/>
                          <a: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 </m:t>
                            </m:r>
                          </m:oMath>
                        </a14:m>
                        <a:r>
                          <a:rPr lang="en-US" sz="1400" dirty="0" err="1"/>
                          <a:t>raisedTriggers</a:t>
                        </a:r>
                        <a:endParaRPr lang="en-US" sz="1400" dirty="0"/>
                      </a:p>
                    </p:txBody>
                  </p:sp>
                </mc:Choice>
                <mc:Fallback>
                  <p:sp>
                    <p:nvSpPr>
                      <p:cNvPr id="55" name="TextBox 54">
                        <a:extLst>
                          <a:ext uri="{FF2B5EF4-FFF2-40B4-BE49-F238E27FC236}">
                            <a16:creationId xmlns:a16="http://schemas.microsoft.com/office/drawing/2014/main" id="{79273997-8A73-3143-B81B-A001AF967D2A}"/>
                          </a:ext>
                        </a:extLst>
                      </p:cNvPr>
                      <p:cNvSpPr txBox="1">
                        <a:spLocks noRot="1" noChangeAspect="1" noMove="1" noResize="1" noEditPoints="1" noAdjustHandles="1" noChangeArrowheads="1" noChangeShapeType="1" noTextEdit="1"/>
                      </p:cNvSpPr>
                      <p:nvPr/>
                    </p:nvSpPr>
                    <p:spPr>
                      <a:xfrm>
                        <a:off x="9019944" y="1324461"/>
                        <a:ext cx="6930489" cy="1443310"/>
                      </a:xfrm>
                      <a:prstGeom prst="rect">
                        <a:avLst/>
                      </a:prstGeom>
                      <a:blipFill>
                        <a:blip r:embed="rId8"/>
                        <a:stretch>
                          <a:fillRect t="-1316" b="-52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0D6DC498-2720-6C4B-98CE-EA7E687952D6}"/>
                          </a:ext>
                        </a:extLst>
                      </p:cNvPr>
                      <p:cNvSpPr txBox="1"/>
                      <p:nvPr/>
                    </p:nvSpPr>
                    <p:spPr>
                      <a:xfrm>
                        <a:off x="10004934" y="-317512"/>
                        <a:ext cx="3885288" cy="1117402"/>
                      </a:xfrm>
                      <a:prstGeom prst="rect">
                        <a:avLst/>
                      </a:prstGeom>
                      <a:noFill/>
                    </p:spPr>
                    <p:txBody>
                      <a:bodyPr wrap="none" rtlCol="0">
                        <a:spAutoFit/>
                      </a:bodyPr>
                      <a:lstStyle/>
                      <a:p>
                        <a:pPr algn="ctr"/>
                        <a:r>
                          <a:rPr lang="en-US" sz="1400" i="1" dirty="0"/>
                          <a:t>Initialisation</a:t>
                        </a:r>
                      </a:p>
                      <a:p>
                        <a:pPr algn="ctr"/>
                        <a:r>
                          <a:rPr lang="en-US" sz="1400" dirty="0"/>
                          <a:t>/ </a:t>
                        </a:r>
                        <a:r>
                          <a:rPr lang="en-US" sz="1400" dirty="0" err="1"/>
                          <a:t>uc</a:t>
                        </a:r>
                        <a:r>
                          <a:rPr lang="en-US" sz="1400" dirty="0"/>
                          <a:t> := FALSE &amp; dt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0" smtClean="0">
                                <a:latin typeface="Cambria Math" panose="02040503050406030204" pitchFamily="18" charset="0"/>
                                <a:ea typeface="Cambria Math" panose="02040503050406030204" pitchFamily="18" charset="0"/>
                              </a:rPr>
                              <m:t> </m:t>
                            </m:r>
                          </m:oMath>
                        </a14:m>
                        <a:r>
                          <a:rPr lang="en-US" sz="1400" dirty="0"/>
                          <a:t>&amp; </a:t>
                        </a:r>
                      </a:p>
                      <a:p>
                        <a:pPr algn="ctr"/>
                        <a:r>
                          <a:rPr lang="en-US" sz="1400" dirty="0" err="1"/>
                          <a:t>iQ</a:t>
                        </a:r>
                        <a:r>
                          <a:rPr lang="en-US" sz="1400" dirty="0"/>
                          <a: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&amp; </a:t>
                        </a:r>
                        <a:r>
                          <a:rPr lang="en-US" sz="1400" dirty="0" err="1"/>
                          <a:t>eQ</a:t>
                        </a:r>
                        <a:r>
                          <a:rPr lang="en-US" sz="1400" dirty="0"/>
                          <a: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endParaRPr lang="en-US" sz="1400" dirty="0"/>
                      </a:p>
                    </p:txBody>
                  </p:sp>
                </mc:Choice>
                <mc:Fallback>
                  <p:sp>
                    <p:nvSpPr>
                      <p:cNvPr id="56" name="TextBox 55">
                        <a:extLst>
                          <a:ext uri="{FF2B5EF4-FFF2-40B4-BE49-F238E27FC236}">
                            <a16:creationId xmlns:a16="http://schemas.microsoft.com/office/drawing/2014/main" id="{0D6DC498-2720-6C4B-98CE-EA7E687952D6}"/>
                          </a:ext>
                        </a:extLst>
                      </p:cNvPr>
                      <p:cNvSpPr txBox="1">
                        <a:spLocks noRot="1" noChangeAspect="1" noMove="1" noResize="1" noEditPoints="1" noAdjustHandles="1" noChangeArrowheads="1" noChangeShapeType="1" noTextEdit="1"/>
                      </p:cNvSpPr>
                      <p:nvPr/>
                    </p:nvSpPr>
                    <p:spPr>
                      <a:xfrm>
                        <a:off x="10004934" y="-317512"/>
                        <a:ext cx="3885288" cy="1117402"/>
                      </a:xfrm>
                      <a:prstGeom prst="rect">
                        <a:avLst/>
                      </a:prstGeom>
                      <a:blipFill>
                        <a:blip r:embed="rId9"/>
                        <a:stretch>
                          <a:fillRect r="-610" b="-5000"/>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F9AE99DC-8D7F-4A48-B2C8-E35AEF16C46C}"/>
                      </a:ext>
                    </a:extLst>
                  </p:cNvPr>
                  <p:cNvSpPr txBox="1"/>
                  <p:nvPr/>
                </p:nvSpPr>
                <p:spPr>
                  <a:xfrm>
                    <a:off x="-1150817" y="5279719"/>
                    <a:ext cx="13103296" cy="465585"/>
                  </a:xfrm>
                  <a:prstGeom prst="rect">
                    <a:avLst/>
                  </a:prstGeom>
                  <a:solidFill>
                    <a:srgbClr val="00B050"/>
                  </a:solidFill>
                  <a:ln w="25400">
                    <a:solidFill>
                      <a:schemeClr val="tx1"/>
                    </a:solidFill>
                  </a:ln>
                </p:spPr>
                <p:txBody>
                  <a:bodyPr wrap="square" rtlCol="0">
                    <a:spAutoFit/>
                  </a:bodyPr>
                  <a:lstStyle/>
                  <a:p>
                    <a:pPr algn="ctr"/>
                    <a:r>
                      <a:rPr lang="en-US" sz="1400" dirty="0"/>
                      <a:t>READY TO DE-QUEUE</a:t>
                    </a:r>
                  </a:p>
                </p:txBody>
              </p:sp>
            </p:grpSp>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B501EC5B-34B0-F04E-980A-100129933109}"/>
                        </a:ext>
                      </a:extLst>
                    </p:cNvPr>
                    <p:cNvSpPr txBox="1"/>
                    <p:nvPr/>
                  </p:nvSpPr>
                  <p:spPr>
                    <a:xfrm>
                      <a:off x="4389314" y="4974894"/>
                      <a:ext cx="7383587" cy="1024295"/>
                    </a:xfrm>
                    <a:prstGeom prst="rect">
                      <a:avLst/>
                    </a:prstGeom>
                    <a:noFill/>
                  </p:spPr>
                  <p:txBody>
                    <a:bodyPr wrap="square" numCol="1" rtlCol="0">
                      <a:spAutoFit/>
                    </a:bodyPr>
                    <a:lstStyle/>
                    <a:p>
                      <a:pPr marL="342900" indent="-342900">
                        <a:buFont typeface="Arial" panose="020B0604020202020204" pitchFamily="34" charset="0"/>
                        <a:buChar char="•"/>
                      </a:pPr>
                      <a:r>
                        <a:rPr lang="en-US" sz="1400" dirty="0"/>
                        <a:t>Event guards: P1 &amp; P2 / Event action: </a:t>
                      </a:r>
                      <a14:m>
                        <m:oMath xmlns:m="http://schemas.openxmlformats.org/officeDocument/2006/math">
                          <m:r>
                            <a:rPr lang="en-US" sz="1400" b="0" i="1" smtClean="0">
                              <a:latin typeface="Cambria Math" panose="02040503050406030204" pitchFamily="18" charset="0"/>
                            </a:rPr>
                            <m:t>𝑏</m:t>
                          </m:r>
                          <m:r>
                            <a:rPr lang="en-US" sz="1400" b="0" i="1" smtClean="0">
                              <a:latin typeface="Cambria Math" panose="02040503050406030204" pitchFamily="18" charset="0"/>
                            </a:rPr>
                            <m:t>≔</m:t>
                          </m:r>
                          <m:r>
                            <a:rPr lang="en-US" sz="1400" b="0" i="1" smtClean="0">
                              <a:latin typeface="Cambria Math" panose="02040503050406030204" pitchFamily="18" charset="0"/>
                            </a:rPr>
                            <m:t>𝑏</m:t>
                          </m:r>
                          <m:r>
                            <a:rPr lang="en-US" sz="1400" b="0" i="1" smtClean="0">
                              <a:latin typeface="Cambria Math" panose="02040503050406030204" pitchFamily="18" charset="0"/>
                            </a:rPr>
                            <m:t>+1</m:t>
                          </m:r>
                        </m:oMath>
                      </a14:m>
                      <a:r>
                        <a:rPr lang="en-US" sz="1400" dirty="0"/>
                        <a:t> </a:t>
                      </a:r>
                    </a:p>
                    <a:p>
                      <a:r>
                        <a:rPr lang="en-US" sz="1400" dirty="0"/>
                        <a:t>Note: P1, P2 are predicates, </a:t>
                      </a:r>
                      <a14:m>
                        <m:oMath xmlns:m="http://schemas.openxmlformats.org/officeDocument/2006/math">
                          <m:r>
                            <a:rPr lang="en-US" sz="1400" b="0" i="1" smtClean="0">
                              <a:latin typeface="Cambria Math" panose="02040503050406030204" pitchFamily="18" charset="0"/>
                            </a:rPr>
                            <m:t>𝑏</m:t>
                          </m:r>
                          <m:r>
                            <a:rPr lang="en-US" sz="1400" i="1">
                              <a:latin typeface="Cambria Math" panose="02040503050406030204" pitchFamily="18" charset="0"/>
                            </a:rPr>
                            <m:t> </m:t>
                          </m:r>
                        </m:oMath>
                      </a14:m>
                      <a:r>
                        <a:rPr lang="en-US" sz="1400" dirty="0"/>
                        <a:t>is a model variable, </a:t>
                      </a:r>
                    </a:p>
                    <a:p>
                      <a:r>
                        <a:rPr lang="en-US" sz="1400" dirty="0"/>
                        <a:t>and / separates guards from actions</a:t>
                      </a:r>
                    </a:p>
                  </p:txBody>
                </p:sp>
              </mc:Choice>
              <mc:Fallback>
                <p:sp>
                  <p:nvSpPr>
                    <p:cNvPr id="39" name="TextBox 38">
                      <a:extLst>
                        <a:ext uri="{FF2B5EF4-FFF2-40B4-BE49-F238E27FC236}">
                          <a16:creationId xmlns:a16="http://schemas.microsoft.com/office/drawing/2014/main" id="{B501EC5B-34B0-F04E-980A-100129933109}"/>
                        </a:ext>
                      </a:extLst>
                    </p:cNvPr>
                    <p:cNvSpPr txBox="1">
                      <a:spLocks noRot="1" noChangeAspect="1" noMove="1" noResize="1" noEditPoints="1" noAdjustHandles="1" noChangeArrowheads="1" noChangeShapeType="1" noTextEdit="1"/>
                    </p:cNvSpPr>
                    <p:nvPr/>
                  </p:nvSpPr>
                  <p:spPr>
                    <a:xfrm>
                      <a:off x="4389314" y="4974894"/>
                      <a:ext cx="7383587" cy="1024295"/>
                    </a:xfrm>
                    <a:prstGeom prst="rect">
                      <a:avLst/>
                    </a:prstGeom>
                    <a:blipFill>
                      <a:blip r:embed="rId10"/>
                      <a:stretch>
                        <a:fillRect l="-262" b="-5000"/>
                      </a:stretch>
                    </a:blipFill>
                  </p:spPr>
                  <p:txBody>
                    <a:bodyPr/>
                    <a:lstStyle/>
                    <a:p>
                      <a:r>
                        <a:rPr lang="en-US">
                          <a:noFill/>
                        </a:rPr>
                        <a:t> </a:t>
                      </a:r>
                    </a:p>
                  </p:txBody>
                </p:sp>
              </mc:Fallback>
            </mc:AlternateContent>
          </p:grpSp>
          <p:cxnSp>
            <p:nvCxnSpPr>
              <p:cNvPr id="36" name="Elbow Connector 35">
                <a:extLst>
                  <a:ext uri="{FF2B5EF4-FFF2-40B4-BE49-F238E27FC236}">
                    <a16:creationId xmlns:a16="http://schemas.microsoft.com/office/drawing/2014/main" id="{D47F78F6-F8D5-8F4E-8ADB-DFCB2F9F8100}"/>
                  </a:ext>
                </a:extLst>
              </p:cNvPr>
              <p:cNvCxnSpPr>
                <a:cxnSpLocks/>
                <a:stCxn id="57" idx="1"/>
              </p:cNvCxnSpPr>
              <p:nvPr/>
            </p:nvCxnSpPr>
            <p:spPr>
              <a:xfrm rot="10800000" flipH="1">
                <a:off x="-1414455" y="1354513"/>
                <a:ext cx="189016" cy="3449224"/>
              </a:xfrm>
              <a:prstGeom prst="bentConnector4">
                <a:avLst>
                  <a:gd name="adj1" fmla="val -184978"/>
                  <a:gd name="adj2" fmla="val 10025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3E5A139B-96FF-044C-8742-01A377D08DE3}"/>
                  </a:ext>
                </a:extLst>
              </p:cNvPr>
              <p:cNvCxnSpPr>
                <a:cxnSpLocks/>
              </p:cNvCxnSpPr>
              <p:nvPr/>
            </p:nvCxnSpPr>
            <p:spPr>
              <a:xfrm rot="16200000" flipV="1">
                <a:off x="808435" y="2647020"/>
                <a:ext cx="2187638" cy="1696264"/>
              </a:xfrm>
              <a:prstGeom prst="bentConnector3">
                <a:avLst>
                  <a:gd name="adj1" fmla="val 99179"/>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BCC06F06-3A21-5743-8B6E-A8E63A2CB30C}"/>
                    </a:ext>
                  </a:extLst>
                </p:cNvPr>
                <p:cNvSpPr txBox="1"/>
                <p:nvPr/>
              </p:nvSpPr>
              <p:spPr>
                <a:xfrm>
                  <a:off x="-1349246" y="5927182"/>
                  <a:ext cx="12301538" cy="1323047"/>
                </a:xfrm>
                <a:prstGeom prst="rect">
                  <a:avLst/>
                </a:prstGeom>
                <a:noFill/>
              </p:spPr>
              <p:txBody>
                <a:bodyPr wrap="square" rtlCol="0">
                  <a:spAutoFit/>
                </a:bodyPr>
                <a:lstStyle/>
                <a:p>
                  <a:r>
                    <a:rPr lang="en-US" sz="1400" b="1" dirty="0">
                      <a:latin typeface="Al Nile" pitchFamily="2" charset="-78"/>
                      <a:cs typeface="Al Nile" pitchFamily="2" charset="-78"/>
                    </a:rPr>
                    <a:t>Basis invariants: </a:t>
                  </a:r>
                </a:p>
                <a:p>
                  <a:r>
                    <a:rPr lang="en-US" sz="1400" dirty="0"/>
                    <a:t>Internal and external queue must be disjoint, (</a:t>
                  </a:r>
                  <a:r>
                    <a:rPr lang="en-US" sz="1400" dirty="0" err="1"/>
                    <a:t>iQ</a:t>
                  </a:r>
                  <a:r>
                    <a:rPr lang="en-US" sz="1400" dirty="0"/>
                    <a: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r>
                    <a:rPr lang="en-US" sz="1400" dirty="0" err="1"/>
                    <a:t>eQ</a:t>
                  </a:r>
                  <a:r>
                    <a:rPr lang="en-US" sz="1400" dirty="0"/>
                    <a: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p>
                <a:p>
                  <a:r>
                    <a:rPr lang="en-US" sz="1400" dirty="0"/>
                    <a:t>At most there shall be one dequeued trigger, dt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14:m>
                    <m:oMath xmlns:m="http://schemas.openxmlformats.org/officeDocument/2006/math">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𝑡</m:t>
                      </m:r>
                      <m:r>
                        <a:rPr lang="en-US" sz="1400" i="1">
                          <a:latin typeface="Cambria Math" panose="02040503050406030204" pitchFamily="18" charset="0"/>
                          <a:ea typeface="Cambria Math" panose="02040503050406030204" pitchFamily="18" charset="0"/>
                        </a:rPr>
                        <m:t>∙</m:t>
                      </m:r>
                    </m:oMath>
                  </a14:m>
                  <a:r>
                    <a:rPr lang="en-US" sz="1400" dirty="0"/>
                    <a:t> dt=</a:t>
                  </a:r>
                  <a14:m>
                    <m:oMath xmlns:m="http://schemas.openxmlformats.org/officeDocument/2006/math">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𝑡</m:t>
                      </m:r>
                      <m:r>
                        <a:rPr lang="en-US" sz="1400" i="1">
                          <a:latin typeface="Cambria Math" panose="02040503050406030204" pitchFamily="18" charset="0"/>
                          <a:ea typeface="Cambria Math" panose="02040503050406030204" pitchFamily="18" charset="0"/>
                        </a:rPr>
                        <m:t>})</m:t>
                      </m:r>
                    </m:oMath>
                  </a14:m>
                  <a:endParaRPr lang="en-US" sz="1400" dirty="0"/>
                </a:p>
                <a:p>
                  <a:r>
                    <a:rPr lang="en-US" sz="1400" dirty="0"/>
                    <a:t>Selects a single element from a set </a:t>
                  </a:r>
                  <a:r>
                    <a:rPr lang="en-US" sz="1400" dirty="0" err="1"/>
                    <a:t>iQ</a:t>
                  </a:r>
                  <a:r>
                    <a:rPr lang="en-US" sz="1400" dirty="0"/>
                    <a:t> and constructs a singleton from it, dt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iQ} </a:t>
                  </a:r>
                </a:p>
              </p:txBody>
            </p:sp>
          </mc:Choice>
          <mc:Fallback>
            <p:sp>
              <p:nvSpPr>
                <p:cNvPr id="34" name="TextBox 33">
                  <a:extLst>
                    <a:ext uri="{FF2B5EF4-FFF2-40B4-BE49-F238E27FC236}">
                      <a16:creationId xmlns:a16="http://schemas.microsoft.com/office/drawing/2014/main" id="{BCC06F06-3A21-5743-8B6E-A8E63A2CB30C}"/>
                    </a:ext>
                  </a:extLst>
                </p:cNvPr>
                <p:cNvSpPr txBox="1">
                  <a:spLocks noRot="1" noChangeAspect="1" noMove="1" noResize="1" noEditPoints="1" noAdjustHandles="1" noChangeArrowheads="1" noChangeShapeType="1" noTextEdit="1"/>
                </p:cNvSpPr>
                <p:nvPr/>
              </p:nvSpPr>
              <p:spPr>
                <a:xfrm>
                  <a:off x="-1349246" y="5927182"/>
                  <a:ext cx="12301538" cy="1323047"/>
                </a:xfrm>
                <a:prstGeom prst="rect">
                  <a:avLst/>
                </a:prstGeom>
                <a:blipFill>
                  <a:blip r:embed="rId11"/>
                  <a:stretch>
                    <a:fillRect l="-158" t="-5263" b="-3947"/>
                  </a:stretch>
                </a:blipFill>
              </p:spPr>
              <p:txBody>
                <a:bodyPr/>
                <a:lstStyle/>
                <a:p>
                  <a:r>
                    <a:rPr lang="en-US">
                      <a:noFill/>
                    </a:rPr>
                    <a:t> </a:t>
                  </a:r>
                </a:p>
              </p:txBody>
            </p:sp>
          </mc:Fallback>
        </mc:AlternateContent>
      </p:grpSp>
    </p:spTree>
    <p:extLst>
      <p:ext uri="{BB962C8B-B14F-4D97-AF65-F5344CB8AC3E}">
        <p14:creationId xmlns:p14="http://schemas.microsoft.com/office/powerpoint/2010/main" val="3670476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AF22F0-6073-184E-A5AA-4E3E71EEF9A2}"/>
              </a:ext>
            </a:extLst>
          </p:cNvPr>
          <p:cNvSpPr>
            <a:spLocks noGrp="1"/>
          </p:cNvSpPr>
          <p:nvPr>
            <p:ph type="ctrTitle"/>
          </p:nvPr>
        </p:nvSpPr>
        <p:spPr/>
        <p:txBody>
          <a:bodyPr/>
          <a:lstStyle/>
          <a:p>
            <a:r>
              <a:rPr lang="en-US" dirty="0"/>
              <a:t>Introduction</a:t>
            </a:r>
          </a:p>
        </p:txBody>
      </p:sp>
      <p:sp>
        <p:nvSpPr>
          <p:cNvPr id="6" name="Subtitle 5">
            <a:extLst>
              <a:ext uri="{FF2B5EF4-FFF2-40B4-BE49-F238E27FC236}">
                <a16:creationId xmlns:a16="http://schemas.microsoft.com/office/drawing/2014/main" id="{09187367-2F49-754A-9849-94D9718624C3}"/>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6958E767-891C-FE4E-892A-8937430105CD}"/>
              </a:ext>
            </a:extLst>
          </p:cNvPr>
          <p:cNvSpPr>
            <a:spLocks noGrp="1"/>
          </p:cNvSpPr>
          <p:nvPr>
            <p:ph type="sldNum" sz="quarter" idx="12"/>
          </p:nvPr>
        </p:nvSpPr>
        <p:spPr/>
        <p:txBody>
          <a:bodyPr/>
          <a:lstStyle/>
          <a:p>
            <a:fld id="{6113E31D-E2AB-40D1-8B51-AFA5AFEF393A}" type="slidenum">
              <a:rPr lang="en-US" smtClean="0"/>
              <a:t>3</a:t>
            </a:fld>
            <a:endParaRPr lang="en-US" dirty="0"/>
          </a:p>
        </p:txBody>
      </p:sp>
    </p:spTree>
    <p:extLst>
      <p:ext uri="{BB962C8B-B14F-4D97-AF65-F5344CB8AC3E}">
        <p14:creationId xmlns:p14="http://schemas.microsoft.com/office/powerpoint/2010/main" val="2452105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p:txBody>
          <a:bodyPr/>
          <a:lstStyle/>
          <a:p>
            <a:r>
              <a:rPr lang="en-US" dirty="0"/>
              <a:t>Motivation </a:t>
            </a:r>
          </a:p>
        </p:txBody>
      </p:sp>
      <p:sp>
        <p:nvSpPr>
          <p:cNvPr id="7" name="Content Placeholder 6">
            <a:extLst>
              <a:ext uri="{FF2B5EF4-FFF2-40B4-BE49-F238E27FC236}">
                <a16:creationId xmlns:a16="http://schemas.microsoft.com/office/drawing/2014/main" id="{7B3DD651-FFFE-E949-AAF7-DD0795D17933}"/>
              </a:ext>
            </a:extLst>
          </p:cNvPr>
          <p:cNvSpPr>
            <a:spLocks noGrp="1"/>
          </p:cNvSpPr>
          <p:nvPr>
            <p:ph idx="1"/>
          </p:nvPr>
        </p:nvSpPr>
        <p:spPr>
          <a:xfrm>
            <a:off x="618867" y="1429234"/>
            <a:ext cx="8294934" cy="4293759"/>
          </a:xfrm>
        </p:spPr>
        <p:txBody>
          <a:bodyPr>
            <a:normAutofit/>
          </a:bodyPr>
          <a:lstStyle/>
          <a:p>
            <a:pPr>
              <a:lnSpc>
                <a:spcPct val="100000"/>
              </a:lnSpc>
              <a:buFont typeface="Wingdings" pitchFamily="2" charset="2"/>
              <a:buChar char="v"/>
            </a:pPr>
            <a:r>
              <a:rPr lang="en-US" dirty="0"/>
              <a:t>Graphical languages are attractive to engineers (e.g. </a:t>
            </a:r>
            <a:r>
              <a:rPr lang="en-US" dirty="0" err="1"/>
              <a:t>statecharts</a:t>
            </a:r>
            <a:r>
              <a:rPr lang="en-US" dirty="0"/>
              <a:t> generalization of </a:t>
            </a:r>
            <a:r>
              <a:rPr lang="en-US" dirty="0" err="1"/>
              <a:t>statemachines</a:t>
            </a:r>
            <a:r>
              <a:rPr lang="en-US" dirty="0"/>
              <a:t>)</a:t>
            </a:r>
          </a:p>
          <a:p>
            <a:pPr>
              <a:lnSpc>
                <a:spcPct val="100000"/>
              </a:lnSpc>
              <a:buFont typeface="Wingdings" pitchFamily="2" charset="2"/>
              <a:buChar char="v"/>
            </a:pPr>
            <a:endParaRPr lang="en-US" dirty="0"/>
          </a:p>
          <a:p>
            <a:pPr>
              <a:lnSpc>
                <a:spcPct val="100000"/>
              </a:lnSpc>
              <a:buFont typeface="Wingdings" pitchFamily="2" charset="2"/>
              <a:buChar char="v"/>
            </a:pPr>
            <a:r>
              <a:rPr lang="en-US" b="1" dirty="0">
                <a:solidFill>
                  <a:srgbClr val="00ACD9"/>
                </a:solidFill>
              </a:rPr>
              <a:t>Rodin/Event-B</a:t>
            </a:r>
            <a:r>
              <a:rPr lang="en-US" dirty="0"/>
              <a:t> support abstraction and refinement and enable the use of formal proofs in earlier stages of the design</a:t>
            </a:r>
          </a:p>
          <a:p>
            <a:pPr>
              <a:lnSpc>
                <a:spcPct val="100000"/>
              </a:lnSpc>
              <a:buFont typeface="Wingdings" pitchFamily="2" charset="2"/>
              <a:buChar char="v"/>
            </a:pPr>
            <a:endParaRPr lang="en-US" dirty="0"/>
          </a:p>
          <a:p>
            <a:pPr>
              <a:lnSpc>
                <a:spcPct val="100000"/>
              </a:lnSpc>
              <a:buFont typeface="Wingdings" pitchFamily="2" charset="2"/>
              <a:buChar char="v"/>
            </a:pPr>
            <a:r>
              <a:rPr lang="en-US" dirty="0"/>
              <a:t>There are many definitions of </a:t>
            </a:r>
            <a:r>
              <a:rPr lang="en-US" b="1" dirty="0">
                <a:solidFill>
                  <a:srgbClr val="00ACD9"/>
                </a:solidFill>
              </a:rPr>
              <a:t>refinement</a:t>
            </a:r>
            <a:r>
              <a:rPr lang="en-US" dirty="0"/>
              <a:t>, we are concern with a refinement that preservers </a:t>
            </a:r>
            <a:r>
              <a:rPr lang="en-US" b="1" dirty="0">
                <a:solidFill>
                  <a:srgbClr val="00ACD9"/>
                </a:solidFill>
              </a:rPr>
              <a:t>safety properties </a:t>
            </a:r>
            <a:r>
              <a:rPr lang="en-US" dirty="0"/>
              <a:t>from on refinement level to the next</a:t>
            </a:r>
          </a:p>
          <a:p>
            <a:pPr>
              <a:lnSpc>
                <a:spcPct val="100000"/>
              </a:lnSpc>
              <a:buFont typeface="Wingdings" pitchFamily="2" charset="2"/>
              <a:buChar char="v"/>
            </a:pPr>
            <a:endParaRPr lang="en-US" dirty="0"/>
          </a:p>
          <a:p>
            <a:pPr>
              <a:lnSpc>
                <a:spcPct val="100000"/>
              </a:lnSpc>
              <a:buFont typeface="Wingdings" pitchFamily="2" charset="2"/>
              <a:buChar char="v"/>
            </a:pPr>
            <a:r>
              <a:rPr lang="en-US" dirty="0"/>
              <a:t>To enable our form of refinement </a:t>
            </a:r>
            <a:r>
              <a:rPr lang="en-US" dirty="0" err="1"/>
              <a:t>statecharts</a:t>
            </a:r>
            <a:r>
              <a:rPr lang="en-US" dirty="0"/>
              <a:t> transitions cannot cross containments boundaries arbitrarily.</a:t>
            </a:r>
          </a:p>
          <a:p>
            <a:pPr marL="150869" lvl="1" indent="0">
              <a:lnSpc>
                <a:spcPct val="100000"/>
              </a:lnSpc>
              <a:buNone/>
            </a:pPr>
            <a:endParaRPr lang="en-US" dirty="0"/>
          </a:p>
          <a:p>
            <a:pPr>
              <a:lnSpc>
                <a:spcPct val="100000"/>
              </a:lnSpc>
              <a:buFont typeface="Wingdings" pitchFamily="2" charset="2"/>
              <a:buChar char="v"/>
            </a:pPr>
            <a:endParaRPr lang="en-US" dirty="0"/>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1717697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p:txBody>
          <a:bodyPr/>
          <a:lstStyle/>
          <a:p>
            <a:r>
              <a:rPr lang="en-US" dirty="0"/>
              <a:t>State Chart XML (SCXML)</a:t>
            </a:r>
          </a:p>
        </p:txBody>
      </p:sp>
      <p:sp>
        <p:nvSpPr>
          <p:cNvPr id="7" name="Content Placeholder 6">
            <a:extLst>
              <a:ext uri="{FF2B5EF4-FFF2-40B4-BE49-F238E27FC236}">
                <a16:creationId xmlns:a16="http://schemas.microsoft.com/office/drawing/2014/main" id="{7B3DD651-FFFE-E949-AAF7-DD0795D17933}"/>
              </a:ext>
            </a:extLst>
          </p:cNvPr>
          <p:cNvSpPr>
            <a:spLocks noGrp="1"/>
          </p:cNvSpPr>
          <p:nvPr>
            <p:ph idx="1"/>
          </p:nvPr>
        </p:nvSpPr>
        <p:spPr/>
        <p:txBody>
          <a:bodyPr>
            <a:noAutofit/>
          </a:bodyPr>
          <a:lstStyle/>
          <a:p>
            <a:pPr>
              <a:buFont typeface="Wingdings" pitchFamily="2" charset="2"/>
              <a:buChar char="v"/>
            </a:pPr>
            <a:r>
              <a:rPr lang="en-US" dirty="0"/>
              <a:t>Modeling language based on </a:t>
            </a:r>
            <a:r>
              <a:rPr lang="en-US" dirty="0" err="1"/>
              <a:t>Harel</a:t>
            </a:r>
            <a:r>
              <a:rPr lang="en-US" dirty="0"/>
              <a:t> </a:t>
            </a:r>
            <a:r>
              <a:rPr lang="en-US" dirty="0" err="1"/>
              <a:t>statechart</a:t>
            </a:r>
            <a:endParaRPr lang="en-US" dirty="0"/>
          </a:p>
          <a:p>
            <a:pPr>
              <a:buFont typeface="Wingdings" pitchFamily="2" charset="2"/>
              <a:buChar char="v"/>
            </a:pPr>
            <a:endParaRPr lang="en-US" dirty="0"/>
          </a:p>
          <a:p>
            <a:pPr>
              <a:buFont typeface="Wingdings" pitchFamily="2" charset="2"/>
              <a:buChar char="v"/>
            </a:pPr>
            <a:r>
              <a:rPr lang="en-US" dirty="0"/>
              <a:t>Follow a run-to-completion semantics</a:t>
            </a:r>
          </a:p>
          <a:p>
            <a:pPr lvl="1">
              <a:buFont typeface="Wingdings" pitchFamily="2" charset="2"/>
              <a:buChar char="v"/>
            </a:pPr>
            <a:r>
              <a:rPr lang="en-US" sz="1800" dirty="0"/>
              <a:t>Trigger events may enable transitions</a:t>
            </a:r>
          </a:p>
          <a:p>
            <a:pPr lvl="1">
              <a:buFont typeface="Wingdings" pitchFamily="2" charset="2"/>
              <a:buChar char="v"/>
            </a:pPr>
            <a:r>
              <a:rPr lang="en-US" sz="1800" dirty="0"/>
              <a:t>Trigger events are queued whenever a trigger is raised</a:t>
            </a:r>
          </a:p>
          <a:p>
            <a:pPr lvl="1">
              <a:buFont typeface="Wingdings" pitchFamily="2" charset="2"/>
              <a:buChar char="v"/>
            </a:pPr>
            <a:r>
              <a:rPr lang="en-US" sz="1800" dirty="0"/>
              <a:t>A trigger event is de-queued and consumed by firing all transitions that it enables</a:t>
            </a:r>
          </a:p>
          <a:p>
            <a:pPr lvl="1">
              <a:buFont typeface="Wingdings" pitchFamily="2" charset="2"/>
              <a:buChar char="v"/>
            </a:pPr>
            <a:r>
              <a:rPr lang="en-US" sz="1800" dirty="0"/>
              <a:t>Enabled un-triggered transitions are taken repeatedly until none are enable, and </a:t>
            </a:r>
            <a:br>
              <a:rPr lang="en-US" sz="1800" dirty="0"/>
            </a:br>
            <a:r>
              <a:rPr lang="en-US" sz="1800" dirty="0"/>
              <a:t>then the next trigger is de-queued</a:t>
            </a:r>
          </a:p>
          <a:p>
            <a:pPr lvl="1">
              <a:buFont typeface="Wingdings" pitchFamily="2" charset="2"/>
              <a:buChar char="v"/>
            </a:pPr>
            <a:endParaRPr lang="en-US" sz="1800" dirty="0"/>
          </a:p>
          <a:p>
            <a:pPr>
              <a:buFont typeface="Wingdings" pitchFamily="2" charset="2"/>
              <a:buChar char="v"/>
            </a:pPr>
            <a:r>
              <a:rPr lang="en-US" dirty="0"/>
              <a:t>Internal triggers are raised by transitions within the model</a:t>
            </a:r>
          </a:p>
          <a:p>
            <a:pPr>
              <a:buFont typeface="Wingdings" pitchFamily="2" charset="2"/>
              <a:buChar char="v"/>
            </a:pPr>
            <a:endParaRPr lang="en-US" dirty="0"/>
          </a:p>
          <a:p>
            <a:pPr>
              <a:buFont typeface="Wingdings" pitchFamily="2" charset="2"/>
              <a:buChar char="v"/>
            </a:pPr>
            <a:r>
              <a:rPr lang="en-US" dirty="0"/>
              <a:t>External triggers are raise by the environment (non-deterministically)</a:t>
            </a:r>
          </a:p>
          <a:p>
            <a:pPr>
              <a:buFont typeface="Wingdings" pitchFamily="2" charset="2"/>
              <a:buChar char="v"/>
            </a:pPr>
            <a:endParaRPr lang="en-US" dirty="0"/>
          </a:p>
          <a:p>
            <a:pPr>
              <a:buFont typeface="Wingdings" pitchFamily="2" charset="2"/>
              <a:buChar char="v"/>
            </a:pPr>
            <a:r>
              <a:rPr lang="en-US" dirty="0"/>
              <a:t>Internal triggers have higher priority than external triggers</a:t>
            </a:r>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4077701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p:txBody>
          <a:bodyPr/>
          <a:lstStyle/>
          <a:p>
            <a:r>
              <a:rPr lang="en-US" dirty="0"/>
              <a:t>Event-B </a:t>
            </a:r>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6</a:t>
            </a:fld>
            <a:endParaRPr lang="en-US" dirty="0"/>
          </a:p>
        </p:txBody>
      </p:sp>
      <p:pic>
        <p:nvPicPr>
          <p:cNvPr id="9" name="Content Placeholder 8">
            <a:extLst>
              <a:ext uri="{FF2B5EF4-FFF2-40B4-BE49-F238E27FC236}">
                <a16:creationId xmlns:a16="http://schemas.microsoft.com/office/drawing/2014/main" id="{A08E9307-DFCC-4445-BD90-562A1A63937A}"/>
              </a:ext>
            </a:extLst>
          </p:cNvPr>
          <p:cNvPicPr>
            <a:picLocks noGrp="1" noChangeAspect="1"/>
          </p:cNvPicPr>
          <p:nvPr>
            <p:ph sz="quarter" idx="13"/>
          </p:nvPr>
        </p:nvPicPr>
        <p:blipFill rotWithShape="1">
          <a:blip r:embed="rId3"/>
          <a:srcRect t="1" r="35466" b="3830"/>
          <a:stretch/>
        </p:blipFill>
        <p:spPr>
          <a:xfrm>
            <a:off x="183279" y="1286346"/>
            <a:ext cx="4005035" cy="1714323"/>
          </a:xfrm>
        </p:spPr>
      </p:pic>
      <p:sp>
        <p:nvSpPr>
          <p:cNvPr id="3" name="Content Placeholder 2">
            <a:extLst>
              <a:ext uri="{FF2B5EF4-FFF2-40B4-BE49-F238E27FC236}">
                <a16:creationId xmlns:a16="http://schemas.microsoft.com/office/drawing/2014/main" id="{21C67B78-1B27-A74E-8C13-C4120DA1A0B8}"/>
              </a:ext>
            </a:extLst>
          </p:cNvPr>
          <p:cNvSpPr>
            <a:spLocks noGrp="1"/>
          </p:cNvSpPr>
          <p:nvPr>
            <p:ph sz="quarter" idx="14"/>
          </p:nvPr>
        </p:nvSpPr>
        <p:spPr/>
        <p:txBody>
          <a:bodyPr>
            <a:normAutofit/>
          </a:bodyPr>
          <a:lstStyle/>
          <a:p>
            <a:pPr>
              <a:buFont typeface="Wingdings" pitchFamily="2" charset="2"/>
              <a:buChar char="v"/>
            </a:pPr>
            <a:r>
              <a:rPr lang="en-US" dirty="0"/>
              <a:t>Formal method for system design via refinement </a:t>
            </a:r>
          </a:p>
          <a:p>
            <a:pPr>
              <a:buFont typeface="Wingdings" pitchFamily="2" charset="2"/>
              <a:buChar char="v"/>
            </a:pPr>
            <a:endParaRPr lang="en-US" dirty="0"/>
          </a:p>
          <a:p>
            <a:pPr>
              <a:buFont typeface="Wingdings" pitchFamily="2" charset="2"/>
              <a:buChar char="v"/>
            </a:pPr>
            <a:r>
              <a:rPr lang="en-US" dirty="0"/>
              <a:t>Event-B models have two parts:</a:t>
            </a:r>
          </a:p>
          <a:p>
            <a:pPr lvl="1">
              <a:buFont typeface="Wingdings" pitchFamily="2" charset="2"/>
              <a:buChar char="v"/>
            </a:pPr>
            <a:r>
              <a:rPr lang="en-US" b="1" dirty="0">
                <a:solidFill>
                  <a:srgbClr val="00B0F0"/>
                </a:solidFill>
              </a:rPr>
              <a:t>Contexts: </a:t>
            </a:r>
            <a:r>
              <a:rPr lang="en-US" dirty="0"/>
              <a:t>Contain carries sets, constants and axioms</a:t>
            </a:r>
          </a:p>
          <a:p>
            <a:pPr lvl="1">
              <a:buFont typeface="Wingdings" pitchFamily="2" charset="2"/>
              <a:buChar char="v"/>
            </a:pPr>
            <a:r>
              <a:rPr lang="en-US" b="1" dirty="0">
                <a:solidFill>
                  <a:srgbClr val="00B0F0"/>
                </a:solidFill>
              </a:rPr>
              <a:t>Machines: </a:t>
            </a:r>
            <a:r>
              <a:rPr lang="en-US" dirty="0"/>
              <a:t>Variables and invariants</a:t>
            </a:r>
          </a:p>
          <a:p>
            <a:pPr lvl="1">
              <a:buFont typeface="Wingdings" pitchFamily="2" charset="2"/>
              <a:buChar char="v"/>
            </a:pPr>
            <a:endParaRPr lang="en-US" dirty="0"/>
          </a:p>
          <a:p>
            <a:pPr>
              <a:buFont typeface="Wingdings" pitchFamily="2" charset="2"/>
              <a:buChar char="v"/>
            </a:pPr>
            <a:r>
              <a:rPr lang="en-US" dirty="0"/>
              <a:t>Machines are refined to add more details to the model</a:t>
            </a:r>
          </a:p>
          <a:p>
            <a:pPr lvl="1">
              <a:buFont typeface="Wingdings" pitchFamily="2" charset="2"/>
              <a:buChar char="v"/>
            </a:pPr>
            <a:r>
              <a:rPr lang="en-US" b="1" dirty="0">
                <a:solidFill>
                  <a:srgbClr val="00B0F0"/>
                </a:solidFill>
              </a:rPr>
              <a:t>Superposition refinement: </a:t>
            </a:r>
            <a:r>
              <a:rPr lang="en-US" dirty="0"/>
              <a:t>including additional variables</a:t>
            </a:r>
          </a:p>
          <a:p>
            <a:pPr lvl="1">
              <a:buFont typeface="Wingdings" pitchFamily="2" charset="2"/>
              <a:buChar char="v"/>
            </a:pPr>
            <a:r>
              <a:rPr lang="en-US" b="1" dirty="0">
                <a:solidFill>
                  <a:srgbClr val="00B0F0"/>
                </a:solidFill>
              </a:rPr>
              <a:t>Data refinement: </a:t>
            </a:r>
            <a:r>
              <a:rPr lang="en-US" dirty="0"/>
              <a:t>replacing abstract variables with new concrete variables</a:t>
            </a:r>
          </a:p>
          <a:p>
            <a:pPr lvl="1">
              <a:buFont typeface="Wingdings" pitchFamily="2" charset="2"/>
              <a:buChar char="v"/>
            </a:pPr>
            <a:r>
              <a:rPr lang="en-US" b="1" dirty="0">
                <a:solidFill>
                  <a:srgbClr val="00B0F0"/>
                </a:solidFill>
              </a:rPr>
              <a:t>New events: </a:t>
            </a:r>
            <a:r>
              <a:rPr lang="en-US" dirty="0"/>
              <a:t>Refines implicit abstract event that does nothing “skip”</a:t>
            </a:r>
          </a:p>
          <a:p>
            <a:pPr lvl="1">
              <a:buFont typeface="Wingdings" pitchFamily="2" charset="2"/>
              <a:buChar char="v"/>
            </a:pPr>
            <a:endParaRPr lang="en-US" dirty="0"/>
          </a:p>
        </p:txBody>
      </p:sp>
      <p:cxnSp>
        <p:nvCxnSpPr>
          <p:cNvPr id="13" name="Straight Connector 12">
            <a:extLst>
              <a:ext uri="{FF2B5EF4-FFF2-40B4-BE49-F238E27FC236}">
                <a16:creationId xmlns:a16="http://schemas.microsoft.com/office/drawing/2014/main" id="{0D34A650-BB69-BE4B-90A4-63E357196A69}"/>
              </a:ext>
            </a:extLst>
          </p:cNvPr>
          <p:cNvCxnSpPr>
            <a:cxnSpLocks/>
          </p:cNvCxnSpPr>
          <p:nvPr/>
        </p:nvCxnSpPr>
        <p:spPr>
          <a:xfrm>
            <a:off x="4188336" y="1396321"/>
            <a:ext cx="0" cy="1571734"/>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grpSp>
        <p:nvGrpSpPr>
          <p:cNvPr id="16" name="Group 15">
            <a:extLst>
              <a:ext uri="{FF2B5EF4-FFF2-40B4-BE49-F238E27FC236}">
                <a16:creationId xmlns:a16="http://schemas.microsoft.com/office/drawing/2014/main" id="{8193983C-1342-3447-8A3D-7B39153366A8}"/>
              </a:ext>
            </a:extLst>
          </p:cNvPr>
          <p:cNvGrpSpPr/>
          <p:nvPr/>
        </p:nvGrpSpPr>
        <p:grpSpPr>
          <a:xfrm>
            <a:off x="183279" y="3554189"/>
            <a:ext cx="4005057" cy="2123475"/>
            <a:chOff x="183279" y="4007510"/>
            <a:chExt cx="4005057" cy="2123475"/>
          </a:xfrm>
        </p:grpSpPr>
        <p:pic>
          <p:nvPicPr>
            <p:cNvPr id="11" name="Picture 10">
              <a:extLst>
                <a:ext uri="{FF2B5EF4-FFF2-40B4-BE49-F238E27FC236}">
                  <a16:creationId xmlns:a16="http://schemas.microsoft.com/office/drawing/2014/main" id="{0E60EF36-AAFC-1C40-8AC7-840568BFCA31}"/>
                </a:ext>
              </a:extLst>
            </p:cNvPr>
            <p:cNvPicPr>
              <a:picLocks noChangeAspect="1"/>
            </p:cNvPicPr>
            <p:nvPr/>
          </p:nvPicPr>
          <p:blipFill rotWithShape="1">
            <a:blip r:embed="rId4"/>
            <a:srcRect r="38980"/>
            <a:stretch/>
          </p:blipFill>
          <p:spPr>
            <a:xfrm>
              <a:off x="183279" y="4007510"/>
              <a:ext cx="4005057" cy="2123475"/>
            </a:xfrm>
            <a:prstGeom prst="rect">
              <a:avLst/>
            </a:prstGeom>
          </p:spPr>
        </p:pic>
        <p:cxnSp>
          <p:nvCxnSpPr>
            <p:cNvPr id="14" name="Straight Connector 13">
              <a:extLst>
                <a:ext uri="{FF2B5EF4-FFF2-40B4-BE49-F238E27FC236}">
                  <a16:creationId xmlns:a16="http://schemas.microsoft.com/office/drawing/2014/main" id="{45D18751-64B9-DE4C-B0BF-E98CE6E4B0DC}"/>
                </a:ext>
              </a:extLst>
            </p:cNvPr>
            <p:cNvCxnSpPr>
              <a:cxnSpLocks/>
            </p:cNvCxnSpPr>
            <p:nvPr/>
          </p:nvCxnSpPr>
          <p:spPr>
            <a:xfrm>
              <a:off x="4188336" y="4181941"/>
              <a:ext cx="0" cy="1878890"/>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345244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p:txBody>
          <a:bodyPr/>
          <a:lstStyle/>
          <a:p>
            <a:r>
              <a:rPr lang="en-US" dirty="0"/>
              <a:t>UML-B </a:t>
            </a:r>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7</a:t>
            </a:fld>
            <a:endParaRPr lang="en-US" dirty="0"/>
          </a:p>
        </p:txBody>
      </p:sp>
      <p:pic>
        <p:nvPicPr>
          <p:cNvPr id="9" name="Content Placeholder 8">
            <a:extLst>
              <a:ext uri="{FF2B5EF4-FFF2-40B4-BE49-F238E27FC236}">
                <a16:creationId xmlns:a16="http://schemas.microsoft.com/office/drawing/2014/main" id="{B0685DF7-ED09-B844-8797-35F1FC33AF96}"/>
              </a:ext>
            </a:extLst>
          </p:cNvPr>
          <p:cNvPicPr>
            <a:picLocks noGrp="1" noChangeAspect="1"/>
          </p:cNvPicPr>
          <p:nvPr>
            <p:ph sz="quarter" idx="13"/>
          </p:nvPr>
        </p:nvPicPr>
        <p:blipFill>
          <a:blip r:embed="rId3"/>
          <a:stretch>
            <a:fillRect/>
          </a:stretch>
        </p:blipFill>
        <p:spPr>
          <a:xfrm>
            <a:off x="258763" y="1890751"/>
            <a:ext cx="4385542" cy="736731"/>
          </a:xfrm>
        </p:spPr>
      </p:pic>
      <p:sp>
        <p:nvSpPr>
          <p:cNvPr id="3" name="Content Placeholder 2">
            <a:extLst>
              <a:ext uri="{FF2B5EF4-FFF2-40B4-BE49-F238E27FC236}">
                <a16:creationId xmlns:a16="http://schemas.microsoft.com/office/drawing/2014/main" id="{B477FAF8-EC3E-6746-8939-101CF6AE5BE4}"/>
              </a:ext>
            </a:extLst>
          </p:cNvPr>
          <p:cNvSpPr>
            <a:spLocks noGrp="1"/>
          </p:cNvSpPr>
          <p:nvPr>
            <p:ph sz="quarter" idx="14"/>
          </p:nvPr>
        </p:nvSpPr>
        <p:spPr>
          <a:xfrm>
            <a:off x="4923224" y="1168092"/>
            <a:ext cx="4039538" cy="5410140"/>
          </a:xfrm>
        </p:spPr>
        <p:txBody>
          <a:bodyPr>
            <a:noAutofit/>
          </a:bodyPr>
          <a:lstStyle/>
          <a:p>
            <a:pPr>
              <a:lnSpc>
                <a:spcPct val="100000"/>
              </a:lnSpc>
              <a:buFont typeface="Wingdings" pitchFamily="2" charset="2"/>
              <a:buChar char="v"/>
            </a:pPr>
            <a:r>
              <a:rPr lang="en-US" dirty="0"/>
              <a:t>Diagrammatic modeling notation for Event-B</a:t>
            </a:r>
          </a:p>
          <a:p>
            <a:pPr>
              <a:lnSpc>
                <a:spcPct val="100000"/>
              </a:lnSpc>
              <a:buFont typeface="Wingdings" pitchFamily="2" charset="2"/>
              <a:buChar char="v"/>
            </a:pPr>
            <a:r>
              <a:rPr lang="en-US" dirty="0"/>
              <a:t>Semantics is not UML nor run-to-completion</a:t>
            </a:r>
          </a:p>
          <a:p>
            <a:pPr>
              <a:lnSpc>
                <a:spcPct val="100000"/>
              </a:lnSpc>
              <a:buFont typeface="Wingdings" pitchFamily="2" charset="2"/>
              <a:buChar char="v"/>
            </a:pPr>
            <a:r>
              <a:rPr lang="en-US" dirty="0"/>
              <a:t>Only untriggered transitions</a:t>
            </a:r>
          </a:p>
          <a:p>
            <a:pPr>
              <a:lnSpc>
                <a:spcPct val="100000"/>
              </a:lnSpc>
              <a:buFont typeface="Wingdings" pitchFamily="2" charset="2"/>
              <a:buChar char="v"/>
            </a:pPr>
            <a:r>
              <a:rPr lang="en-US" dirty="0"/>
              <a:t>States Encoding:</a:t>
            </a:r>
          </a:p>
          <a:p>
            <a:pPr lvl="1">
              <a:lnSpc>
                <a:spcPct val="100000"/>
              </a:lnSpc>
              <a:buFont typeface="Wingdings" pitchFamily="2" charset="2"/>
              <a:buChar char="v"/>
            </a:pPr>
            <a:r>
              <a:rPr lang="en-US" sz="1800" dirty="0"/>
              <a:t>Boolean variables</a:t>
            </a:r>
          </a:p>
          <a:p>
            <a:pPr lvl="1">
              <a:lnSpc>
                <a:spcPct val="100000"/>
              </a:lnSpc>
              <a:buFont typeface="Wingdings" pitchFamily="2" charset="2"/>
              <a:buChar char="v"/>
            </a:pPr>
            <a:r>
              <a:rPr lang="en-US" sz="1800" dirty="0"/>
              <a:t> Enumerated type</a:t>
            </a:r>
          </a:p>
          <a:p>
            <a:pPr>
              <a:lnSpc>
                <a:spcPct val="100000"/>
              </a:lnSpc>
              <a:buFont typeface="Wingdings" pitchFamily="2" charset="2"/>
              <a:buChar char="v"/>
            </a:pPr>
            <a:r>
              <a:rPr lang="en-US" dirty="0"/>
              <a:t>Refinements:</a:t>
            </a:r>
          </a:p>
          <a:p>
            <a:pPr lvl="1">
              <a:lnSpc>
                <a:spcPct val="100000"/>
              </a:lnSpc>
              <a:buFont typeface="Wingdings" pitchFamily="2" charset="2"/>
              <a:buChar char="v"/>
            </a:pPr>
            <a:r>
              <a:rPr lang="en-US" sz="1800" b="1" dirty="0">
                <a:solidFill>
                  <a:srgbClr val="00B0F0"/>
                </a:solidFill>
              </a:rPr>
              <a:t>Superposition refinement: </a:t>
            </a:r>
            <a:r>
              <a:rPr lang="en-US" sz="1800" dirty="0"/>
              <a:t>add nested </a:t>
            </a:r>
            <a:r>
              <a:rPr lang="en-US" sz="1800" dirty="0" err="1"/>
              <a:t>statemachines</a:t>
            </a:r>
            <a:r>
              <a:rPr lang="en-US" sz="1800" dirty="0"/>
              <a:t> </a:t>
            </a:r>
          </a:p>
          <a:p>
            <a:pPr lvl="1">
              <a:lnSpc>
                <a:spcPct val="100000"/>
              </a:lnSpc>
              <a:buFont typeface="Wingdings" pitchFamily="2" charset="2"/>
              <a:buChar char="v"/>
            </a:pPr>
            <a:r>
              <a:rPr lang="en-US" sz="1800" b="1" dirty="0">
                <a:solidFill>
                  <a:srgbClr val="00B0F0"/>
                </a:solidFill>
              </a:rPr>
              <a:t>Guard strengthening: </a:t>
            </a:r>
            <a:r>
              <a:rPr lang="en-US" sz="1800" dirty="0"/>
              <a:t>new guards concerning auxiliary variable</a:t>
            </a:r>
          </a:p>
          <a:p>
            <a:pPr lvl="1">
              <a:lnSpc>
                <a:spcPct val="100000"/>
              </a:lnSpc>
              <a:buFont typeface="Wingdings" pitchFamily="2" charset="2"/>
              <a:buChar char="v"/>
            </a:pPr>
            <a:r>
              <a:rPr lang="en-US" sz="1800" b="1" dirty="0">
                <a:solidFill>
                  <a:srgbClr val="00B0F0"/>
                </a:solidFill>
              </a:rPr>
              <a:t>New Events: </a:t>
            </a:r>
            <a:r>
              <a:rPr lang="en-US" sz="1800" dirty="0"/>
              <a:t>add self transitions</a:t>
            </a:r>
          </a:p>
          <a:p>
            <a:pPr lvl="1">
              <a:lnSpc>
                <a:spcPct val="100000"/>
              </a:lnSpc>
              <a:buFont typeface="Wingdings" pitchFamily="2" charset="2"/>
              <a:buChar char="v"/>
            </a:pPr>
            <a:endParaRPr lang="en-US" sz="1800" dirty="0"/>
          </a:p>
          <a:p>
            <a:pPr>
              <a:lnSpc>
                <a:spcPct val="100000"/>
              </a:lnSpc>
              <a:buFont typeface="Wingdings" pitchFamily="2" charset="2"/>
              <a:buChar char="v"/>
            </a:pPr>
            <a:endParaRPr lang="en-US" dirty="0"/>
          </a:p>
        </p:txBody>
      </p:sp>
      <p:grpSp>
        <p:nvGrpSpPr>
          <p:cNvPr id="12" name="Group 11">
            <a:extLst>
              <a:ext uri="{FF2B5EF4-FFF2-40B4-BE49-F238E27FC236}">
                <a16:creationId xmlns:a16="http://schemas.microsoft.com/office/drawing/2014/main" id="{4D6CFD44-B6B3-4B40-8156-F3ADE9C99F69}"/>
              </a:ext>
            </a:extLst>
          </p:cNvPr>
          <p:cNvGrpSpPr/>
          <p:nvPr/>
        </p:nvGrpSpPr>
        <p:grpSpPr>
          <a:xfrm>
            <a:off x="-117966" y="3043989"/>
            <a:ext cx="5041190" cy="2152357"/>
            <a:chOff x="-36053" y="3522846"/>
            <a:chExt cx="4761584" cy="1892475"/>
          </a:xfrm>
        </p:grpSpPr>
        <p:cxnSp>
          <p:nvCxnSpPr>
            <p:cNvPr id="14" name="Straight Connector 13">
              <a:extLst>
                <a:ext uri="{FF2B5EF4-FFF2-40B4-BE49-F238E27FC236}">
                  <a16:creationId xmlns:a16="http://schemas.microsoft.com/office/drawing/2014/main" id="{737BD7A5-23FF-284E-BD81-7A3888D27240}"/>
                </a:ext>
              </a:extLst>
            </p:cNvPr>
            <p:cNvCxnSpPr>
              <a:cxnSpLocks/>
            </p:cNvCxnSpPr>
            <p:nvPr/>
          </p:nvCxnSpPr>
          <p:spPr>
            <a:xfrm>
              <a:off x="4720955" y="3561346"/>
              <a:ext cx="4576" cy="1799992"/>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id="{20FE65D2-26C6-9F49-840C-B4F952D20452}"/>
                </a:ext>
              </a:extLst>
            </p:cNvPr>
            <p:cNvPicPr>
              <a:picLocks noChangeAspect="1"/>
            </p:cNvPicPr>
            <p:nvPr/>
          </p:nvPicPr>
          <p:blipFill rotWithShape="1">
            <a:blip r:embed="rId4"/>
            <a:srcRect r="15956"/>
            <a:stretch/>
          </p:blipFill>
          <p:spPr>
            <a:xfrm>
              <a:off x="-36053" y="3522846"/>
              <a:ext cx="4757008" cy="1892475"/>
            </a:xfrm>
            <a:prstGeom prst="rect">
              <a:avLst/>
            </a:prstGeom>
          </p:spPr>
        </p:pic>
      </p:grpSp>
    </p:spTree>
    <p:extLst>
      <p:ext uri="{BB962C8B-B14F-4D97-AF65-F5344CB8AC3E}">
        <p14:creationId xmlns:p14="http://schemas.microsoft.com/office/powerpoint/2010/main" val="1813485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43FC56-B7A1-694D-8F32-5403958B3C1E}"/>
              </a:ext>
            </a:extLst>
          </p:cNvPr>
          <p:cNvSpPr>
            <a:spLocks noGrp="1"/>
          </p:cNvSpPr>
          <p:nvPr>
            <p:ph type="title"/>
          </p:nvPr>
        </p:nvSpPr>
        <p:spPr>
          <a:xfrm>
            <a:off x="618423" y="232553"/>
            <a:ext cx="7543800" cy="570225"/>
          </a:xfrm>
        </p:spPr>
        <p:txBody>
          <a:bodyPr/>
          <a:lstStyle/>
          <a:p>
            <a:r>
              <a:rPr lang="en-US" dirty="0"/>
              <a:t>Run-to-Completion </a:t>
            </a:r>
          </a:p>
        </p:txBody>
      </p:sp>
      <p:sp>
        <p:nvSpPr>
          <p:cNvPr id="7" name="Content Placeholder 6">
            <a:extLst>
              <a:ext uri="{FF2B5EF4-FFF2-40B4-BE49-F238E27FC236}">
                <a16:creationId xmlns:a16="http://schemas.microsoft.com/office/drawing/2014/main" id="{7B3DD651-FFFE-E949-AAF7-DD0795D17933}"/>
              </a:ext>
            </a:extLst>
          </p:cNvPr>
          <p:cNvSpPr>
            <a:spLocks noGrp="1"/>
          </p:cNvSpPr>
          <p:nvPr>
            <p:ph idx="1"/>
          </p:nvPr>
        </p:nvSpPr>
        <p:spPr>
          <a:xfrm>
            <a:off x="618867" y="722765"/>
            <a:ext cx="7543800" cy="3433635"/>
          </a:xfrm>
        </p:spPr>
        <p:txBody>
          <a:bodyPr>
            <a:noAutofit/>
          </a:bodyPr>
          <a:lstStyle/>
          <a:p>
            <a:pPr>
              <a:buFont typeface="Wingdings" pitchFamily="2" charset="2"/>
              <a:buChar char="v"/>
            </a:pPr>
            <a:r>
              <a:rPr lang="en-US" dirty="0"/>
              <a:t>Semantics is specified by an abstract basis that is extended by the model</a:t>
            </a:r>
          </a:p>
          <a:p>
            <a:pPr>
              <a:buFont typeface="Wingdings" pitchFamily="2" charset="2"/>
              <a:buChar char="v"/>
            </a:pPr>
            <a:r>
              <a:rPr lang="en-US" dirty="0"/>
              <a:t>The basis consist of an Event-B context and machine</a:t>
            </a:r>
          </a:p>
          <a:p>
            <a:pPr>
              <a:buFont typeface="Wingdings" pitchFamily="2" charset="2"/>
              <a:buChar char="v"/>
            </a:pPr>
            <a:r>
              <a:rPr lang="en-US" dirty="0"/>
              <a:t>Basis Context</a:t>
            </a:r>
          </a:p>
          <a:p>
            <a:pPr>
              <a:buFont typeface="Wingdings" pitchFamily="2" charset="2"/>
              <a:buChar char="v"/>
            </a:pPr>
            <a:endParaRPr lang="en-US" dirty="0"/>
          </a:p>
          <a:p>
            <a:pPr>
              <a:buFont typeface="Wingdings" pitchFamily="2" charset="2"/>
              <a:buChar char="v"/>
            </a:pPr>
            <a:endParaRPr lang="en-US" dirty="0"/>
          </a:p>
          <a:p>
            <a:pPr>
              <a:buFont typeface="Wingdings" pitchFamily="2" charset="2"/>
              <a:buChar char="v"/>
            </a:pPr>
            <a:endParaRPr lang="en-US" dirty="0"/>
          </a:p>
          <a:p>
            <a:pPr>
              <a:buFont typeface="Wingdings" pitchFamily="2" charset="2"/>
              <a:buChar char="v"/>
            </a:pPr>
            <a:endParaRPr lang="en-US" dirty="0"/>
          </a:p>
          <a:p>
            <a:pPr marL="0" indent="0">
              <a:buNone/>
            </a:pPr>
            <a:br>
              <a:rPr lang="en-US" dirty="0"/>
            </a:br>
            <a:endParaRPr lang="en-US" dirty="0"/>
          </a:p>
          <a:p>
            <a:pPr>
              <a:buFont typeface="Wingdings" pitchFamily="2" charset="2"/>
              <a:buChar char="v"/>
            </a:pPr>
            <a:r>
              <a:rPr lang="en-US" dirty="0"/>
              <a:t>Basis Machine</a:t>
            </a:r>
          </a:p>
          <a:p>
            <a:pPr>
              <a:buFont typeface="Wingdings" pitchFamily="2" charset="2"/>
              <a:buChar char="v"/>
            </a:pPr>
            <a:endParaRPr lang="en-US" dirty="0"/>
          </a:p>
          <a:p>
            <a:pPr>
              <a:buFont typeface="Wingdings" pitchFamily="2" charset="2"/>
              <a:buChar char="v"/>
            </a:pPr>
            <a:endParaRPr lang="en-US" dirty="0"/>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8</a:t>
            </a:fld>
            <a:endParaRPr lang="en-US" dirty="0"/>
          </a:p>
        </p:txBody>
      </p:sp>
      <p:pic>
        <p:nvPicPr>
          <p:cNvPr id="9" name="Picture 8">
            <a:extLst>
              <a:ext uri="{FF2B5EF4-FFF2-40B4-BE49-F238E27FC236}">
                <a16:creationId xmlns:a16="http://schemas.microsoft.com/office/drawing/2014/main" id="{E40EE6DA-F1B8-E94D-87C6-28C10CB9E244}"/>
              </a:ext>
            </a:extLst>
          </p:cNvPr>
          <p:cNvPicPr>
            <a:picLocks noChangeAspect="1"/>
          </p:cNvPicPr>
          <p:nvPr/>
        </p:nvPicPr>
        <p:blipFill>
          <a:blip r:embed="rId2"/>
          <a:stretch>
            <a:fillRect/>
          </a:stretch>
        </p:blipFill>
        <p:spPr>
          <a:xfrm>
            <a:off x="251827" y="1764134"/>
            <a:ext cx="8640346" cy="2337706"/>
          </a:xfrm>
          <a:prstGeom prst="rect">
            <a:avLst/>
          </a:prstGeom>
        </p:spPr>
      </p:pic>
      <p:grpSp>
        <p:nvGrpSpPr>
          <p:cNvPr id="2" name="Group 1">
            <a:extLst>
              <a:ext uri="{FF2B5EF4-FFF2-40B4-BE49-F238E27FC236}">
                <a16:creationId xmlns:a16="http://schemas.microsoft.com/office/drawing/2014/main" id="{B4647FE8-08BF-FD49-8917-74E808227F90}"/>
              </a:ext>
            </a:extLst>
          </p:cNvPr>
          <p:cNvGrpSpPr/>
          <p:nvPr/>
        </p:nvGrpSpPr>
        <p:grpSpPr>
          <a:xfrm>
            <a:off x="1139380" y="4434477"/>
            <a:ext cx="7385753" cy="2337706"/>
            <a:chOff x="872723" y="4520294"/>
            <a:chExt cx="7385753" cy="2337706"/>
          </a:xfrm>
        </p:grpSpPr>
        <p:pic>
          <p:nvPicPr>
            <p:cNvPr id="8" name="Picture 7">
              <a:extLst>
                <a:ext uri="{FF2B5EF4-FFF2-40B4-BE49-F238E27FC236}">
                  <a16:creationId xmlns:a16="http://schemas.microsoft.com/office/drawing/2014/main" id="{F4A8BFBB-B231-7945-AAAF-F94599387276}"/>
                </a:ext>
              </a:extLst>
            </p:cNvPr>
            <p:cNvPicPr>
              <a:picLocks noChangeAspect="1"/>
            </p:cNvPicPr>
            <p:nvPr/>
          </p:nvPicPr>
          <p:blipFill rotWithShape="1">
            <a:blip r:embed="rId3"/>
            <a:srcRect l="89569" b="44005"/>
            <a:stretch/>
          </p:blipFill>
          <p:spPr>
            <a:xfrm>
              <a:off x="7326430" y="4520294"/>
              <a:ext cx="932046" cy="2337706"/>
            </a:xfrm>
            <a:prstGeom prst="rect">
              <a:avLst/>
            </a:prstGeom>
          </p:spPr>
        </p:pic>
        <p:pic>
          <p:nvPicPr>
            <p:cNvPr id="11" name="Picture 10">
              <a:extLst>
                <a:ext uri="{FF2B5EF4-FFF2-40B4-BE49-F238E27FC236}">
                  <a16:creationId xmlns:a16="http://schemas.microsoft.com/office/drawing/2014/main" id="{7446C337-37A6-E544-9162-1089622540C8}"/>
                </a:ext>
              </a:extLst>
            </p:cNvPr>
            <p:cNvPicPr>
              <a:picLocks noChangeAspect="1"/>
            </p:cNvPicPr>
            <p:nvPr/>
          </p:nvPicPr>
          <p:blipFill rotWithShape="1">
            <a:blip r:embed="rId3"/>
            <a:srcRect r="18744" b="44005"/>
            <a:stretch/>
          </p:blipFill>
          <p:spPr>
            <a:xfrm>
              <a:off x="872723" y="4520294"/>
              <a:ext cx="7260627" cy="2337706"/>
            </a:xfrm>
            <a:prstGeom prst="rect">
              <a:avLst/>
            </a:prstGeom>
          </p:spPr>
        </p:pic>
      </p:grpSp>
    </p:spTree>
    <p:extLst>
      <p:ext uri="{BB962C8B-B14F-4D97-AF65-F5344CB8AC3E}">
        <p14:creationId xmlns:p14="http://schemas.microsoft.com/office/powerpoint/2010/main" val="353573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Title 91">
            <a:extLst>
              <a:ext uri="{FF2B5EF4-FFF2-40B4-BE49-F238E27FC236}">
                <a16:creationId xmlns:a16="http://schemas.microsoft.com/office/drawing/2014/main" id="{5B3E1D2B-924B-EC4C-977C-B34E70A25A6A}"/>
              </a:ext>
            </a:extLst>
          </p:cNvPr>
          <p:cNvSpPr>
            <a:spLocks noGrp="1"/>
          </p:cNvSpPr>
          <p:nvPr>
            <p:ph type="title"/>
          </p:nvPr>
        </p:nvSpPr>
        <p:spPr>
          <a:xfrm>
            <a:off x="581597" y="79383"/>
            <a:ext cx="8363076" cy="570225"/>
          </a:xfrm>
        </p:spPr>
        <p:txBody>
          <a:bodyPr/>
          <a:lstStyle/>
          <a:p>
            <a:r>
              <a:rPr lang="en-US" dirty="0" err="1"/>
              <a:t>Statechart</a:t>
            </a:r>
            <a:r>
              <a:rPr lang="en-US" dirty="0"/>
              <a:t> Like Representation of Run-to-completion Semantics </a:t>
            </a:r>
          </a:p>
        </p:txBody>
      </p:sp>
      <p:sp>
        <p:nvSpPr>
          <p:cNvPr id="5" name="Slide Number Placeholder 4">
            <a:extLst>
              <a:ext uri="{FF2B5EF4-FFF2-40B4-BE49-F238E27FC236}">
                <a16:creationId xmlns:a16="http://schemas.microsoft.com/office/drawing/2014/main" id="{85898310-AFA5-7045-9B37-1BC6ADA4AFA6}"/>
              </a:ext>
            </a:extLst>
          </p:cNvPr>
          <p:cNvSpPr>
            <a:spLocks noGrp="1"/>
          </p:cNvSpPr>
          <p:nvPr>
            <p:ph type="sldNum" sz="quarter" idx="12"/>
          </p:nvPr>
        </p:nvSpPr>
        <p:spPr/>
        <p:txBody>
          <a:bodyPr/>
          <a:lstStyle/>
          <a:p>
            <a:fld id="{4FAB73BC-B049-4115-A692-8D63A059BFB8}" type="slidenum">
              <a:rPr lang="en-US" smtClean="0"/>
              <a:t>9</a:t>
            </a:fld>
            <a:endParaRPr lang="en-US" dirty="0"/>
          </a:p>
        </p:txBody>
      </p:sp>
      <p:sp>
        <p:nvSpPr>
          <p:cNvPr id="40" name="TextBox 39">
            <a:extLst>
              <a:ext uri="{FF2B5EF4-FFF2-40B4-BE49-F238E27FC236}">
                <a16:creationId xmlns:a16="http://schemas.microsoft.com/office/drawing/2014/main" id="{D113B4D6-110F-1A40-A6C2-171C3CD9DB46}"/>
              </a:ext>
            </a:extLst>
          </p:cNvPr>
          <p:cNvSpPr txBox="1"/>
          <p:nvPr/>
        </p:nvSpPr>
        <p:spPr>
          <a:xfrm>
            <a:off x="437982" y="898747"/>
            <a:ext cx="8737600" cy="3754871"/>
          </a:xfrm>
          <a:prstGeom prst="rect">
            <a:avLst/>
          </a:prstGeom>
          <a:solidFill>
            <a:schemeClr val="accent2">
              <a:lumMod val="20000"/>
              <a:lumOff val="80000"/>
            </a:schemeClr>
          </a:solidFill>
          <a:ln w="38100">
            <a:solidFill>
              <a:schemeClr val="tx1"/>
            </a:solidFill>
            <a:prstDash val="dash"/>
          </a:ln>
        </p:spPr>
        <p:txBody>
          <a:bodyPr wrap="square" rtlCol="0">
            <a:spAutoFit/>
          </a:bodyPr>
          <a:lstStyle/>
          <a:p>
            <a:pPr algn="ctr"/>
            <a:r>
              <a:rPr lang="en-US" sz="1400" b="1" i="1" dirty="0"/>
              <a:t>Firing Transitions</a:t>
            </a:r>
          </a:p>
          <a:p>
            <a:pPr algn="ctr"/>
            <a:endParaRPr lang="en-US" sz="1400" b="1" i="1" dirty="0"/>
          </a:p>
          <a:p>
            <a:pPr algn="ctr"/>
            <a:endParaRPr lang="en-US" sz="1400" b="1" i="1" dirty="0"/>
          </a:p>
          <a:p>
            <a:pPr algn="ctr"/>
            <a:endParaRPr lang="en-US" sz="1400" b="1" i="1" dirty="0"/>
          </a:p>
          <a:p>
            <a:pPr algn="ctr"/>
            <a:endParaRPr lang="en-US" sz="1400" b="1" i="1" dirty="0"/>
          </a:p>
          <a:p>
            <a:pPr algn="ctr"/>
            <a:endParaRPr lang="en-US" sz="1400" b="1" i="1" dirty="0"/>
          </a:p>
          <a:p>
            <a:pPr algn="ctr"/>
            <a:endParaRPr lang="en-US" sz="1400" b="1" i="1"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a:p>
            <a:pPr algn="ctr"/>
            <a:endParaRPr lang="en-US" sz="1400" dirty="0"/>
          </a:p>
        </p:txBody>
      </p:sp>
      <p:sp>
        <p:nvSpPr>
          <p:cNvPr id="41" name="TextBox 40">
            <a:extLst>
              <a:ext uri="{FF2B5EF4-FFF2-40B4-BE49-F238E27FC236}">
                <a16:creationId xmlns:a16="http://schemas.microsoft.com/office/drawing/2014/main" id="{F939BA6F-F2DF-8946-87E5-F3DB28D54571}"/>
              </a:ext>
            </a:extLst>
          </p:cNvPr>
          <p:cNvSpPr txBox="1"/>
          <p:nvPr/>
        </p:nvSpPr>
        <p:spPr>
          <a:xfrm>
            <a:off x="936094" y="1871330"/>
            <a:ext cx="1490407" cy="1600437"/>
          </a:xfrm>
          <a:prstGeom prst="rect">
            <a:avLst/>
          </a:prstGeom>
          <a:solidFill>
            <a:srgbClr val="92D050"/>
          </a:solidFill>
          <a:ln w="25400">
            <a:solidFill>
              <a:schemeClr val="tx1"/>
            </a:solidFill>
          </a:ln>
        </p:spPr>
        <p:txBody>
          <a:bodyPr wrap="square" rtlCol="0">
            <a:spAutoFit/>
          </a:bodyPr>
          <a:lstStyle/>
          <a:p>
            <a:pPr algn="ctr"/>
            <a:endParaRPr lang="en-US" sz="1400" dirty="0"/>
          </a:p>
          <a:p>
            <a:pPr algn="ctr"/>
            <a:endParaRPr lang="en-US" sz="1400" dirty="0"/>
          </a:p>
          <a:p>
            <a:pPr algn="ctr"/>
            <a:endParaRPr lang="en-US" sz="1400" dirty="0"/>
          </a:p>
          <a:p>
            <a:pPr algn="ctr"/>
            <a:r>
              <a:rPr lang="en-US" sz="1400" dirty="0"/>
              <a:t>FIRING</a:t>
            </a:r>
          </a:p>
          <a:p>
            <a:pPr algn="ctr"/>
            <a:r>
              <a:rPr lang="en-US" sz="1400" dirty="0"/>
              <a:t>TRIGGERED</a:t>
            </a:r>
          </a:p>
          <a:p>
            <a:pPr algn="ctr"/>
            <a:endParaRPr lang="en-US" sz="1400" dirty="0"/>
          </a:p>
          <a:p>
            <a:pPr algn="ctr"/>
            <a:endParaRPr lang="en-US" sz="1400" dirty="0"/>
          </a:p>
        </p:txBody>
      </p:sp>
      <p:sp>
        <p:nvSpPr>
          <p:cNvPr id="42" name="TextBox 41">
            <a:extLst>
              <a:ext uri="{FF2B5EF4-FFF2-40B4-BE49-F238E27FC236}">
                <a16:creationId xmlns:a16="http://schemas.microsoft.com/office/drawing/2014/main" id="{85A62F10-ECD0-FA4D-9EA5-D6316B970C7E}"/>
              </a:ext>
            </a:extLst>
          </p:cNvPr>
          <p:cNvSpPr txBox="1"/>
          <p:nvPr/>
        </p:nvSpPr>
        <p:spPr>
          <a:xfrm>
            <a:off x="5436173" y="1900304"/>
            <a:ext cx="1421715" cy="1600437"/>
          </a:xfrm>
          <a:prstGeom prst="rect">
            <a:avLst/>
          </a:prstGeom>
          <a:solidFill>
            <a:srgbClr val="92D050"/>
          </a:solidFill>
          <a:ln w="25400">
            <a:solidFill>
              <a:schemeClr val="tx1"/>
            </a:solidFill>
          </a:ln>
        </p:spPr>
        <p:txBody>
          <a:bodyPr wrap="square" rtlCol="0">
            <a:spAutoFit/>
          </a:bodyPr>
          <a:lstStyle/>
          <a:p>
            <a:pPr algn="ctr"/>
            <a:endParaRPr lang="en-US" sz="1400" dirty="0"/>
          </a:p>
          <a:p>
            <a:pPr algn="ctr"/>
            <a:endParaRPr lang="en-US" sz="1400" dirty="0"/>
          </a:p>
          <a:p>
            <a:pPr algn="ctr"/>
            <a:r>
              <a:rPr lang="en-US" sz="1400" dirty="0"/>
              <a:t>FIRING</a:t>
            </a:r>
          </a:p>
          <a:p>
            <a:pPr algn="ctr"/>
            <a:r>
              <a:rPr lang="en-US" sz="1400" dirty="0"/>
              <a:t>UN-TRIGGERED</a:t>
            </a:r>
          </a:p>
          <a:p>
            <a:pPr algn="ctr"/>
            <a:endParaRPr lang="en-US" sz="1400" dirty="0"/>
          </a:p>
          <a:p>
            <a:pPr algn="ctr"/>
            <a:endParaRPr lang="en-US" sz="1400" dirty="0"/>
          </a:p>
        </p:txBody>
      </p:sp>
      <p:sp>
        <p:nvSpPr>
          <p:cNvPr id="43" name="Oval 42">
            <a:extLst>
              <a:ext uri="{FF2B5EF4-FFF2-40B4-BE49-F238E27FC236}">
                <a16:creationId xmlns:a16="http://schemas.microsoft.com/office/drawing/2014/main" id="{978CA561-63F3-D64D-8E14-25F9BD111C17}"/>
              </a:ext>
            </a:extLst>
          </p:cNvPr>
          <p:cNvSpPr/>
          <p:nvPr/>
        </p:nvSpPr>
        <p:spPr>
          <a:xfrm>
            <a:off x="6672279" y="1379625"/>
            <a:ext cx="160065" cy="16218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44" name="Elbow Connector 43">
            <a:extLst>
              <a:ext uri="{FF2B5EF4-FFF2-40B4-BE49-F238E27FC236}">
                <a16:creationId xmlns:a16="http://schemas.microsoft.com/office/drawing/2014/main" id="{2916F6AF-4D1C-F24D-ADF2-29E58DA8A8C8}"/>
              </a:ext>
            </a:extLst>
          </p:cNvPr>
          <p:cNvCxnSpPr>
            <a:cxnSpLocks/>
            <a:endCxn id="42" idx="0"/>
          </p:cNvCxnSpPr>
          <p:nvPr/>
        </p:nvCxnSpPr>
        <p:spPr>
          <a:xfrm rot="10800000" flipV="1">
            <a:off x="6147031" y="1459245"/>
            <a:ext cx="559264" cy="441059"/>
          </a:xfrm>
          <a:prstGeom prst="bentConnector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590ED88-828B-7A41-AE4A-DB6FE45110F0}"/>
              </a:ext>
            </a:extLst>
          </p:cNvPr>
          <p:cNvCxnSpPr>
            <a:cxnSpLocks/>
            <a:stCxn id="42" idx="2"/>
          </p:cNvCxnSpPr>
          <p:nvPr/>
        </p:nvCxnSpPr>
        <p:spPr>
          <a:xfrm flipH="1">
            <a:off x="6147030" y="3500741"/>
            <a:ext cx="1" cy="14400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7D89362-E254-CA4F-8534-DACAAB6F04D6}"/>
              </a:ext>
            </a:extLst>
          </p:cNvPr>
          <p:cNvCxnSpPr>
            <a:cxnSpLocks/>
          </p:cNvCxnSpPr>
          <p:nvPr/>
        </p:nvCxnSpPr>
        <p:spPr>
          <a:xfrm>
            <a:off x="2443502" y="2252719"/>
            <a:ext cx="2992671"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3133D9C-969C-E744-BCDD-A9AF75E49C68}"/>
              </a:ext>
            </a:extLst>
          </p:cNvPr>
          <p:cNvCxnSpPr>
            <a:cxnSpLocks/>
          </p:cNvCxnSpPr>
          <p:nvPr/>
        </p:nvCxnSpPr>
        <p:spPr>
          <a:xfrm>
            <a:off x="2443502" y="3249000"/>
            <a:ext cx="2992671" cy="7838"/>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Arc 47">
            <a:extLst>
              <a:ext uri="{FF2B5EF4-FFF2-40B4-BE49-F238E27FC236}">
                <a16:creationId xmlns:a16="http://schemas.microsoft.com/office/drawing/2014/main" id="{4178CC04-B9B7-CA4F-AD10-50323842F25B}"/>
              </a:ext>
            </a:extLst>
          </p:cNvPr>
          <p:cNvSpPr/>
          <p:nvPr/>
        </p:nvSpPr>
        <p:spPr>
          <a:xfrm rot="21410085">
            <a:off x="6696965" y="2502943"/>
            <a:ext cx="329860" cy="602532"/>
          </a:xfrm>
          <a:prstGeom prst="arc">
            <a:avLst>
              <a:gd name="adj1" fmla="val 16200000"/>
              <a:gd name="adj2" fmla="val 5550432"/>
            </a:avLst>
          </a:prstGeom>
          <a:ln w="508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49" name="TextBox 48">
            <a:extLst>
              <a:ext uri="{FF2B5EF4-FFF2-40B4-BE49-F238E27FC236}">
                <a16:creationId xmlns:a16="http://schemas.microsoft.com/office/drawing/2014/main" id="{3490180A-658C-114B-B5C1-7A25B6A2489D}"/>
              </a:ext>
            </a:extLst>
          </p:cNvPr>
          <p:cNvSpPr txBox="1"/>
          <p:nvPr/>
        </p:nvSpPr>
        <p:spPr>
          <a:xfrm>
            <a:off x="855142" y="5228985"/>
            <a:ext cx="3535119" cy="738664"/>
          </a:xfrm>
          <a:prstGeom prst="rect">
            <a:avLst/>
          </a:prstGeom>
          <a:noFill/>
        </p:spPr>
        <p:txBody>
          <a:bodyPr wrap="square" numCol="1" rtlCol="0">
            <a:spAutoFit/>
          </a:bodyPr>
          <a:lstStyle/>
          <a:p>
            <a:pPr marL="285750" indent="-285750">
              <a:buFont typeface="Arial" panose="020B0604020202020204" pitchFamily="34" charset="0"/>
              <a:buChar char="•"/>
            </a:pPr>
            <a:r>
              <a:rPr lang="en-US" sz="1400" b="1" i="1" dirty="0"/>
              <a:t>Bold+Italic: Short Description</a:t>
            </a:r>
          </a:p>
          <a:p>
            <a:pPr marL="285750" indent="-285750">
              <a:buFont typeface="Arial" panose="020B0604020202020204" pitchFamily="34" charset="0"/>
              <a:buChar char="•"/>
            </a:pPr>
            <a:r>
              <a:rPr lang="en-US" sz="1400" i="1" dirty="0"/>
              <a:t>Italic: Event-B event name</a:t>
            </a:r>
          </a:p>
          <a:p>
            <a:pPr marL="285750" indent="-285750">
              <a:buFont typeface="Arial" panose="020B0604020202020204" pitchFamily="34" charset="0"/>
              <a:buChar char="•"/>
            </a:pPr>
            <a:r>
              <a:rPr lang="en-US" sz="1400" dirty="0"/>
              <a:t>ALL CAPS: STATE NAMES</a:t>
            </a:r>
          </a:p>
        </p:txBody>
      </p:sp>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F811D3CA-31AD-664C-9889-05D0D64DEE50}"/>
                  </a:ext>
                </a:extLst>
              </p:cNvPr>
              <p:cNvSpPr txBox="1"/>
              <p:nvPr/>
            </p:nvSpPr>
            <p:spPr>
              <a:xfrm>
                <a:off x="6120678" y="3610002"/>
                <a:ext cx="1883913" cy="954106"/>
              </a:xfrm>
              <a:prstGeom prst="rect">
                <a:avLst/>
              </a:prstGeom>
              <a:noFill/>
            </p:spPr>
            <p:txBody>
              <a:bodyPr wrap="none" rtlCol="0">
                <a:spAutoFit/>
              </a:bodyPr>
              <a:lstStyle/>
              <a:p>
                <a:pPr algn="ctr"/>
                <a:r>
                  <a:rPr lang="en-US" sz="1400" b="1" i="1" dirty="0"/>
                  <a:t>Completion</a:t>
                </a:r>
              </a:p>
              <a:p>
                <a:pPr algn="ctr"/>
                <a:r>
                  <a:rPr lang="en-US" sz="1400" i="1" dirty="0" err="1"/>
                  <a:t>NoUntriggeredTransitions</a:t>
                </a:r>
                <a:endParaRPr lang="en-US" sz="1400" i="1" dirty="0"/>
              </a:p>
              <a:p>
                <a:pPr algn="ctr"/>
                <a:r>
                  <a:rPr lang="en-US" sz="1400" dirty="0" err="1"/>
                  <a:t>uc</a:t>
                </a:r>
                <a:r>
                  <a:rPr lang="en-US" sz="1400" dirty="0"/>
                  <a:t> = FALSE &amp; dt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endParaRPr lang="en-US" sz="1400" dirty="0"/>
              </a:p>
              <a:p>
                <a:pPr algn="ctr"/>
                <a:r>
                  <a:rPr lang="en-US" sz="1400" dirty="0"/>
                  <a:t>/ </a:t>
                </a:r>
                <a:r>
                  <a:rPr lang="en-US" sz="1400" dirty="0" err="1"/>
                  <a:t>uc</a:t>
                </a:r>
                <a:r>
                  <a:rPr lang="en-US" sz="1400" dirty="0"/>
                  <a:t> := TRUE</a:t>
                </a:r>
              </a:p>
            </p:txBody>
          </p:sp>
        </mc:Choice>
        <mc:Fallback>
          <p:sp>
            <p:nvSpPr>
              <p:cNvPr id="50" name="TextBox 49">
                <a:extLst>
                  <a:ext uri="{FF2B5EF4-FFF2-40B4-BE49-F238E27FC236}">
                    <a16:creationId xmlns:a16="http://schemas.microsoft.com/office/drawing/2014/main" id="{F811D3CA-31AD-664C-9889-05D0D64DEE50}"/>
                  </a:ext>
                </a:extLst>
              </p:cNvPr>
              <p:cNvSpPr txBox="1">
                <a:spLocks noRot="1" noChangeAspect="1" noMove="1" noResize="1" noEditPoints="1" noAdjustHandles="1" noChangeArrowheads="1" noChangeShapeType="1" noTextEdit="1"/>
              </p:cNvSpPr>
              <p:nvPr/>
            </p:nvSpPr>
            <p:spPr>
              <a:xfrm>
                <a:off x="6120678" y="3610002"/>
                <a:ext cx="1883913" cy="954106"/>
              </a:xfrm>
              <a:prstGeom prst="rect">
                <a:avLst/>
              </a:prstGeom>
              <a:blipFill>
                <a:blip r:embed="rId3"/>
                <a:stretch>
                  <a:fillRect l="-671" r="-671" b="-52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48228458-C68B-DF47-BA33-0C5FCB12ECDE}"/>
                  </a:ext>
                </a:extLst>
              </p:cNvPr>
              <p:cNvSpPr txBox="1"/>
              <p:nvPr/>
            </p:nvSpPr>
            <p:spPr>
              <a:xfrm>
                <a:off x="3177447" y="3594111"/>
                <a:ext cx="3134242" cy="954106"/>
              </a:xfrm>
              <a:prstGeom prst="rect">
                <a:avLst/>
              </a:prstGeom>
              <a:noFill/>
            </p:spPr>
            <p:txBody>
              <a:bodyPr wrap="square" rtlCol="0">
                <a:spAutoFit/>
              </a:bodyPr>
              <a:lstStyle/>
              <a:p>
                <a:pPr algn="ctr"/>
                <a:r>
                  <a:rPr lang="en-US" sz="1400" b="1" i="1" dirty="0"/>
                  <a:t>De-queue Internal Trigger </a:t>
                </a:r>
                <a:r>
                  <a:rPr lang="en-US" sz="1400" b="1" i="1" dirty="0" err="1"/>
                  <a:t>iQ</a:t>
                </a:r>
                <a:endParaRPr lang="en-US" sz="1400" b="1" i="1" dirty="0"/>
              </a:p>
              <a:p>
                <a:pPr algn="ctr"/>
                <a:r>
                  <a:rPr lang="en-US" sz="1400" i="1" dirty="0" err="1"/>
                  <a:t>dequeueInternalTriggered</a:t>
                </a:r>
                <a:endParaRPr lang="en-US" sz="1400" i="1" dirty="0"/>
              </a:p>
              <a:p>
                <a:pPr algn="ctr"/>
                <a:r>
                  <a:rPr lang="en-US" sz="1400" dirty="0" err="1"/>
                  <a:t>uc</a:t>
                </a:r>
                <a:r>
                  <a:rPr lang="en-US" sz="1400" dirty="0"/>
                  <a:t> = TRUE &amp; dt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p>
              <a:p>
                <a:pPr algn="ctr"/>
                <a:r>
                  <a:rPr lang="en-US" sz="1400" dirty="0"/>
                  <a:t>/ </a:t>
                </a:r>
                <a:r>
                  <a:rPr lang="en-US" sz="1400" dirty="0" err="1"/>
                  <a:t>uc</a:t>
                </a:r>
                <a:r>
                  <a:rPr lang="en-US" sz="1400" dirty="0"/>
                  <a:t> := FALSE &amp; dt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iQ}</a:t>
                </a:r>
              </a:p>
            </p:txBody>
          </p:sp>
        </mc:Choice>
        <mc:Fallback>
          <p:sp>
            <p:nvSpPr>
              <p:cNvPr id="51" name="TextBox 50">
                <a:extLst>
                  <a:ext uri="{FF2B5EF4-FFF2-40B4-BE49-F238E27FC236}">
                    <a16:creationId xmlns:a16="http://schemas.microsoft.com/office/drawing/2014/main" id="{48228458-C68B-DF47-BA33-0C5FCB12ECDE}"/>
                  </a:ext>
                </a:extLst>
              </p:cNvPr>
              <p:cNvSpPr txBox="1">
                <a:spLocks noRot="1" noChangeAspect="1" noMove="1" noResize="1" noEditPoints="1" noAdjustHandles="1" noChangeArrowheads="1" noChangeShapeType="1" noTextEdit="1"/>
              </p:cNvSpPr>
              <p:nvPr/>
            </p:nvSpPr>
            <p:spPr>
              <a:xfrm>
                <a:off x="3177447" y="3594111"/>
                <a:ext cx="3134242" cy="954106"/>
              </a:xfrm>
              <a:prstGeom prst="rect">
                <a:avLst/>
              </a:prstGeom>
              <a:blipFill>
                <a:blip r:embed="rId4"/>
                <a:stretch>
                  <a:fillRect b="-52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47E6EAD7-0ACF-B745-8A6A-D58E7F78FC72}"/>
                  </a:ext>
                </a:extLst>
              </p:cNvPr>
              <p:cNvSpPr txBox="1"/>
              <p:nvPr/>
            </p:nvSpPr>
            <p:spPr>
              <a:xfrm>
                <a:off x="230909" y="3603185"/>
                <a:ext cx="3188264" cy="954106"/>
              </a:xfrm>
              <a:prstGeom prst="rect">
                <a:avLst/>
              </a:prstGeom>
              <a:noFill/>
            </p:spPr>
            <p:txBody>
              <a:bodyPr wrap="square" rtlCol="0">
                <a:spAutoFit/>
              </a:bodyPr>
              <a:lstStyle/>
              <a:p>
                <a:pPr algn="ctr"/>
                <a:r>
                  <a:rPr lang="en-US" sz="1400" b="1" i="1" dirty="0"/>
                  <a:t>De-queue External Trigger </a:t>
                </a:r>
                <a:r>
                  <a:rPr lang="en-US" sz="1400" b="1" i="1" dirty="0" err="1"/>
                  <a:t>eQ</a:t>
                </a:r>
                <a:endParaRPr lang="en-US" sz="1400" b="1" i="1" dirty="0"/>
              </a:p>
              <a:p>
                <a:pPr algn="ctr"/>
                <a:r>
                  <a:rPr lang="en-US" sz="1400" i="1" dirty="0" err="1"/>
                  <a:t>dequeueExternalTriggered</a:t>
                </a:r>
                <a:endParaRPr lang="en-US" sz="1400" i="1" dirty="0"/>
              </a:p>
              <a:p>
                <a:pPr algn="ctr"/>
                <a:r>
                  <a:rPr lang="en-US" sz="1400" dirty="0" err="1"/>
                  <a:t>uc</a:t>
                </a:r>
                <a:r>
                  <a:rPr lang="en-US" sz="1400" dirty="0"/>
                  <a:t> = TRUE &amp; dt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&amp; </a:t>
                </a:r>
                <a:r>
                  <a:rPr lang="en-US" sz="1400" dirty="0" err="1"/>
                  <a:t>iQ</a:t>
                </a:r>
                <a:r>
                  <a:rPr lang="en-US" sz="1400" dirty="0"/>
                  <a: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endParaRPr lang="en-US" sz="1400" dirty="0"/>
              </a:p>
              <a:p>
                <a:pPr algn="ctr"/>
                <a:r>
                  <a:rPr lang="en-US" sz="1400" dirty="0"/>
                  <a:t>/ </a:t>
                </a:r>
                <a:r>
                  <a:rPr lang="en-US" sz="1400" dirty="0" err="1"/>
                  <a:t>uc</a:t>
                </a:r>
                <a:r>
                  <a:rPr lang="en-US" sz="1400" dirty="0"/>
                  <a:t> := FALSE &amp; dt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eQ}</a:t>
                </a:r>
              </a:p>
            </p:txBody>
          </p:sp>
        </mc:Choice>
        <mc:Fallback>
          <p:sp>
            <p:nvSpPr>
              <p:cNvPr id="52" name="TextBox 51">
                <a:extLst>
                  <a:ext uri="{FF2B5EF4-FFF2-40B4-BE49-F238E27FC236}">
                    <a16:creationId xmlns:a16="http://schemas.microsoft.com/office/drawing/2014/main" id="{47E6EAD7-0ACF-B745-8A6A-D58E7F78FC72}"/>
                  </a:ext>
                </a:extLst>
              </p:cNvPr>
              <p:cNvSpPr txBox="1">
                <a:spLocks noRot="1" noChangeAspect="1" noMove="1" noResize="1" noEditPoints="1" noAdjustHandles="1" noChangeArrowheads="1" noChangeShapeType="1" noTextEdit="1"/>
              </p:cNvSpPr>
              <p:nvPr/>
            </p:nvSpPr>
            <p:spPr>
              <a:xfrm>
                <a:off x="230909" y="3603185"/>
                <a:ext cx="3188264" cy="954106"/>
              </a:xfrm>
              <a:prstGeom prst="rect">
                <a:avLst/>
              </a:prstGeom>
              <a:blipFill>
                <a:blip r:embed="rId5"/>
                <a:stretch>
                  <a:fillRect t="-1316" b="-39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D737AF09-0296-D341-AE8E-4134F49BAA94}"/>
                  </a:ext>
                </a:extLst>
              </p:cNvPr>
              <p:cNvSpPr txBox="1"/>
              <p:nvPr/>
            </p:nvSpPr>
            <p:spPr>
              <a:xfrm>
                <a:off x="2389795" y="2302732"/>
                <a:ext cx="2871964" cy="954106"/>
              </a:xfrm>
              <a:prstGeom prst="rect">
                <a:avLst/>
              </a:prstGeom>
              <a:noFill/>
            </p:spPr>
            <p:txBody>
              <a:bodyPr wrap="square" rtlCol="0">
                <a:spAutoFit/>
              </a:bodyPr>
              <a:lstStyle/>
              <a:p>
                <a:pPr algn="ctr"/>
                <a:r>
                  <a:rPr lang="en-US" sz="1400" b="1" i="1" dirty="0"/>
                  <a:t>No Triggered Enable</a:t>
                </a:r>
              </a:p>
              <a:p>
                <a:pPr algn="ctr"/>
                <a:r>
                  <a:rPr lang="en-US" sz="1400" i="1" dirty="0" err="1"/>
                  <a:t>NoTriggeredTransitionsEnable</a:t>
                </a:r>
                <a:endParaRPr lang="en-US" sz="1400" i="1" dirty="0"/>
              </a:p>
              <a:p>
                <a:pPr algn="ctr"/>
                <a:r>
                  <a:rPr lang="en-US" sz="1400" dirty="0" err="1"/>
                  <a:t>uc</a:t>
                </a:r>
                <a:r>
                  <a:rPr lang="en-US" sz="1400" dirty="0"/>
                  <a:t> = FALSE &amp; dt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0" smtClean="0">
                        <a:latin typeface="Cambria Math" panose="02040503050406030204" pitchFamily="18" charset="0"/>
                        <a:ea typeface="Cambria Math" panose="02040503050406030204" pitchFamily="18" charset="0"/>
                      </a:rPr>
                      <m:t>  </m:t>
                    </m:r>
                  </m:oMath>
                </a14:m>
                <a:endParaRPr lang="en-US" sz="1400" dirty="0"/>
              </a:p>
              <a:p>
                <a:pPr algn="ctr"/>
                <a:r>
                  <a:rPr lang="en-US" sz="1400" dirty="0"/>
                  <a:t>/  dt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t>
                </a:r>
              </a:p>
            </p:txBody>
          </p:sp>
        </mc:Choice>
        <mc:Fallback>
          <p:sp>
            <p:nvSpPr>
              <p:cNvPr id="53" name="TextBox 52">
                <a:extLst>
                  <a:ext uri="{FF2B5EF4-FFF2-40B4-BE49-F238E27FC236}">
                    <a16:creationId xmlns:a16="http://schemas.microsoft.com/office/drawing/2014/main" id="{D737AF09-0296-D341-AE8E-4134F49BAA94}"/>
                  </a:ext>
                </a:extLst>
              </p:cNvPr>
              <p:cNvSpPr txBox="1">
                <a:spLocks noRot="1" noChangeAspect="1" noMove="1" noResize="1" noEditPoints="1" noAdjustHandles="1" noChangeArrowheads="1" noChangeShapeType="1" noTextEdit="1"/>
              </p:cNvSpPr>
              <p:nvPr/>
            </p:nvSpPr>
            <p:spPr>
              <a:xfrm>
                <a:off x="2389795" y="2302732"/>
                <a:ext cx="2871964" cy="954106"/>
              </a:xfrm>
              <a:prstGeom prst="rect">
                <a:avLst/>
              </a:prstGeom>
              <a:blipFill>
                <a:blip r:embed="rId6"/>
                <a:stretch>
                  <a:fillRect b="-52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80D5933D-164E-BB4B-A374-6493BF45245F}"/>
                  </a:ext>
                </a:extLst>
              </p:cNvPr>
              <p:cNvSpPr txBox="1"/>
              <p:nvPr/>
            </p:nvSpPr>
            <p:spPr>
              <a:xfrm>
                <a:off x="1991607" y="1250466"/>
                <a:ext cx="3799995" cy="954106"/>
              </a:xfrm>
              <a:prstGeom prst="rect">
                <a:avLst/>
              </a:prstGeom>
              <a:noFill/>
            </p:spPr>
            <p:txBody>
              <a:bodyPr wrap="square" rtlCol="0">
                <a:spAutoFit/>
              </a:bodyPr>
              <a:lstStyle/>
              <a:p>
                <a:pPr algn="ctr"/>
                <a:r>
                  <a:rPr lang="en-US" sz="1400" b="1" i="1" dirty="0"/>
                  <a:t>Fire Triggered</a:t>
                </a:r>
              </a:p>
              <a:p>
                <a:pPr algn="ctr"/>
                <a:r>
                  <a:rPr lang="en-US" sz="1400" i="1" dirty="0" err="1"/>
                  <a:t>FutureTriggeredTransitions</a:t>
                </a:r>
                <a:endParaRPr lang="en-US" sz="1400" i="1" dirty="0"/>
              </a:p>
              <a:p>
                <a:pPr algn="ctr"/>
                <a:r>
                  <a:rPr lang="en-US" sz="1400" dirty="0" err="1"/>
                  <a:t>uc</a:t>
                </a:r>
                <a:r>
                  <a:rPr lang="en-US" sz="1400" dirty="0"/>
                  <a:t> = FALSE &amp; dt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endParaRPr lang="en-US" sz="1400" dirty="0">
                  <a:ea typeface="Cambria Math" panose="02040503050406030204" pitchFamily="18" charset="0"/>
                </a:endParaRPr>
              </a:p>
              <a:p>
                <a:pPr algn="ctr"/>
                <a:r>
                  <a:rPr lang="en-US" sz="1400" dirty="0"/>
                  <a:t>/ dt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&amp; iQ := </a:t>
                </a:r>
                <a:r>
                  <a:rPr lang="en-US" sz="1400" dirty="0" err="1"/>
                  <a:t>iQ</a:t>
                </a:r>
                <a:r>
                  <a:rPr lang="en-US" sz="1400" dirty="0"/>
                  <a:t> </a:t>
                </a:r>
                <a14:m>
                  <m:oMath xmlns:m="http://schemas.openxmlformats.org/officeDocument/2006/math">
                    <m:r>
                      <a:rPr lang="en-US" sz="1400" i="1">
                        <a:latin typeface="Cambria Math" panose="02040503050406030204" pitchFamily="18" charset="0"/>
                        <a:ea typeface="Cambria Math" panose="02040503050406030204" pitchFamily="18" charset="0"/>
                      </a:rPr>
                      <m:t>∪ </m:t>
                    </m:r>
                  </m:oMath>
                </a14:m>
                <a:r>
                  <a:rPr lang="en-US" sz="1400" dirty="0" err="1"/>
                  <a:t>raisedTriggers</a:t>
                </a:r>
                <a:endParaRPr lang="en-US" sz="1400" dirty="0"/>
              </a:p>
            </p:txBody>
          </p:sp>
        </mc:Choice>
        <mc:Fallback>
          <p:sp>
            <p:nvSpPr>
              <p:cNvPr id="54" name="TextBox 53">
                <a:extLst>
                  <a:ext uri="{FF2B5EF4-FFF2-40B4-BE49-F238E27FC236}">
                    <a16:creationId xmlns:a16="http://schemas.microsoft.com/office/drawing/2014/main" id="{80D5933D-164E-BB4B-A374-6493BF45245F}"/>
                  </a:ext>
                </a:extLst>
              </p:cNvPr>
              <p:cNvSpPr txBox="1">
                <a:spLocks noRot="1" noChangeAspect="1" noMove="1" noResize="1" noEditPoints="1" noAdjustHandles="1" noChangeArrowheads="1" noChangeShapeType="1" noTextEdit="1"/>
              </p:cNvSpPr>
              <p:nvPr/>
            </p:nvSpPr>
            <p:spPr>
              <a:xfrm>
                <a:off x="1991607" y="1250466"/>
                <a:ext cx="3799995" cy="954106"/>
              </a:xfrm>
              <a:prstGeom prst="rect">
                <a:avLst/>
              </a:prstGeom>
              <a:blipFill>
                <a:blip r:embed="rId7"/>
                <a:stretch>
                  <a:fillRect b="-389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79273997-8A73-3143-B81B-A001AF967D2A}"/>
                  </a:ext>
                </a:extLst>
              </p:cNvPr>
              <p:cNvSpPr txBox="1"/>
              <p:nvPr/>
            </p:nvSpPr>
            <p:spPr>
              <a:xfrm>
                <a:off x="6236788" y="2327155"/>
                <a:ext cx="3696176" cy="954106"/>
              </a:xfrm>
              <a:prstGeom prst="rect">
                <a:avLst/>
              </a:prstGeom>
              <a:noFill/>
            </p:spPr>
            <p:txBody>
              <a:bodyPr wrap="square" rtlCol="0">
                <a:spAutoFit/>
              </a:bodyPr>
              <a:lstStyle/>
              <a:p>
                <a:pPr algn="ctr"/>
                <a:r>
                  <a:rPr lang="en-US" sz="1400" b="1" i="1" dirty="0"/>
                  <a:t>Fire Untriggered</a:t>
                </a:r>
              </a:p>
              <a:p>
                <a:pPr algn="ctr"/>
                <a:r>
                  <a:rPr lang="en-US" sz="1400" i="1" dirty="0" err="1"/>
                  <a:t>futureUntriggeredTransitionSet</a:t>
                </a:r>
                <a:endParaRPr lang="en-US" sz="1400" i="1" dirty="0"/>
              </a:p>
              <a:p>
                <a:pPr algn="ctr"/>
                <a:r>
                  <a:rPr lang="en-US" sz="1400" dirty="0" err="1"/>
                  <a:t>uc</a:t>
                </a:r>
                <a:r>
                  <a:rPr lang="en-US" sz="1400" dirty="0"/>
                  <a:t> = FALSE &amp; dt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endParaRPr lang="en-US" sz="1400" dirty="0"/>
              </a:p>
              <a:p>
                <a:pPr algn="ctr"/>
                <a:r>
                  <a:rPr lang="en-US" sz="1400" dirty="0"/>
                  <a:t>/ </a:t>
                </a:r>
                <a:r>
                  <a:rPr lang="en-US" sz="1400" dirty="0" err="1"/>
                  <a:t>iQ</a:t>
                </a:r>
                <a:r>
                  <a:rPr lang="en-US" sz="1400" dirty="0"/>
                  <a:t> := </a:t>
                </a:r>
                <a:r>
                  <a:rPr lang="en-US" sz="1400" dirty="0" err="1"/>
                  <a:t>iQ</a:t>
                </a:r>
                <a:r>
                  <a:rPr lang="en-US" sz="1400" dirty="0"/>
                  <a: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 </m:t>
                    </m:r>
                  </m:oMath>
                </a14:m>
                <a:r>
                  <a:rPr lang="en-US" sz="1400" dirty="0" err="1"/>
                  <a:t>raisedTriggers</a:t>
                </a:r>
                <a:endParaRPr lang="en-US" sz="1400" dirty="0"/>
              </a:p>
            </p:txBody>
          </p:sp>
        </mc:Choice>
        <mc:Fallback>
          <p:sp>
            <p:nvSpPr>
              <p:cNvPr id="55" name="TextBox 54">
                <a:extLst>
                  <a:ext uri="{FF2B5EF4-FFF2-40B4-BE49-F238E27FC236}">
                    <a16:creationId xmlns:a16="http://schemas.microsoft.com/office/drawing/2014/main" id="{79273997-8A73-3143-B81B-A001AF967D2A}"/>
                  </a:ext>
                </a:extLst>
              </p:cNvPr>
              <p:cNvSpPr txBox="1">
                <a:spLocks noRot="1" noChangeAspect="1" noMove="1" noResize="1" noEditPoints="1" noAdjustHandles="1" noChangeArrowheads="1" noChangeShapeType="1" noTextEdit="1"/>
              </p:cNvSpPr>
              <p:nvPr/>
            </p:nvSpPr>
            <p:spPr>
              <a:xfrm>
                <a:off x="6236788" y="2327155"/>
                <a:ext cx="3696176" cy="954106"/>
              </a:xfrm>
              <a:prstGeom prst="rect">
                <a:avLst/>
              </a:prstGeom>
              <a:blipFill>
                <a:blip r:embed="rId8"/>
                <a:stretch>
                  <a:fillRect b="-52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0D6DC498-2720-6C4B-98CE-EA7E687952D6}"/>
                  </a:ext>
                </a:extLst>
              </p:cNvPr>
              <p:cNvSpPr txBox="1"/>
              <p:nvPr/>
            </p:nvSpPr>
            <p:spPr>
              <a:xfrm>
                <a:off x="6762104" y="1241722"/>
                <a:ext cx="2072106" cy="738663"/>
              </a:xfrm>
              <a:prstGeom prst="rect">
                <a:avLst/>
              </a:prstGeom>
              <a:noFill/>
            </p:spPr>
            <p:txBody>
              <a:bodyPr wrap="none" rtlCol="0">
                <a:spAutoFit/>
              </a:bodyPr>
              <a:lstStyle/>
              <a:p>
                <a:pPr algn="ctr"/>
                <a:r>
                  <a:rPr lang="en-US" sz="1400" i="1" dirty="0"/>
                  <a:t>Initialisation</a:t>
                </a:r>
              </a:p>
              <a:p>
                <a:pPr algn="ctr"/>
                <a:r>
                  <a:rPr lang="en-US" sz="1400" dirty="0"/>
                  <a:t>/ </a:t>
                </a:r>
                <a:r>
                  <a:rPr lang="en-US" sz="1400" dirty="0" err="1"/>
                  <a:t>uc</a:t>
                </a:r>
                <a:r>
                  <a:rPr lang="en-US" sz="1400" dirty="0"/>
                  <a:t> := FALSE &amp; dt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0" smtClean="0">
                        <a:latin typeface="Cambria Math" panose="02040503050406030204" pitchFamily="18" charset="0"/>
                        <a:ea typeface="Cambria Math" panose="02040503050406030204" pitchFamily="18" charset="0"/>
                      </a:rPr>
                      <m:t> </m:t>
                    </m:r>
                  </m:oMath>
                </a14:m>
                <a:r>
                  <a:rPr lang="en-US" sz="1400" dirty="0"/>
                  <a:t>&amp; </a:t>
                </a:r>
              </a:p>
              <a:p>
                <a:pPr algn="ctr"/>
                <a:r>
                  <a:rPr lang="en-US" sz="1400" dirty="0" err="1"/>
                  <a:t>iQ</a:t>
                </a:r>
                <a:r>
                  <a:rPr lang="en-US" sz="1400" dirty="0"/>
                  <a: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&amp; </a:t>
                </a:r>
                <a:r>
                  <a:rPr lang="en-US" sz="1400" dirty="0" err="1"/>
                  <a:t>eQ</a:t>
                </a:r>
                <a:r>
                  <a:rPr lang="en-US" sz="1400" dirty="0"/>
                  <a:t> :=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endParaRPr lang="en-US" sz="1400" dirty="0"/>
              </a:p>
            </p:txBody>
          </p:sp>
        </mc:Choice>
        <mc:Fallback>
          <p:sp>
            <p:nvSpPr>
              <p:cNvPr id="56" name="TextBox 55">
                <a:extLst>
                  <a:ext uri="{FF2B5EF4-FFF2-40B4-BE49-F238E27FC236}">
                    <a16:creationId xmlns:a16="http://schemas.microsoft.com/office/drawing/2014/main" id="{0D6DC498-2720-6C4B-98CE-EA7E687952D6}"/>
                  </a:ext>
                </a:extLst>
              </p:cNvPr>
              <p:cNvSpPr txBox="1">
                <a:spLocks noRot="1" noChangeAspect="1" noMove="1" noResize="1" noEditPoints="1" noAdjustHandles="1" noChangeArrowheads="1" noChangeShapeType="1" noTextEdit="1"/>
              </p:cNvSpPr>
              <p:nvPr/>
            </p:nvSpPr>
            <p:spPr>
              <a:xfrm>
                <a:off x="6762104" y="1241722"/>
                <a:ext cx="2072106" cy="738663"/>
              </a:xfrm>
              <a:prstGeom prst="rect">
                <a:avLst/>
              </a:prstGeom>
              <a:blipFill>
                <a:blip r:embed="rId9"/>
                <a:stretch>
                  <a:fillRect t="-1695" b="-6780"/>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F9AE99DC-8D7F-4A48-B2C8-E35AEF16C46C}"/>
              </a:ext>
            </a:extLst>
          </p:cNvPr>
          <p:cNvSpPr txBox="1"/>
          <p:nvPr/>
        </p:nvSpPr>
        <p:spPr>
          <a:xfrm>
            <a:off x="812507" y="4941795"/>
            <a:ext cx="6988264" cy="307777"/>
          </a:xfrm>
          <a:prstGeom prst="rect">
            <a:avLst/>
          </a:prstGeom>
          <a:solidFill>
            <a:srgbClr val="00B050"/>
          </a:solidFill>
          <a:ln w="25400">
            <a:solidFill>
              <a:schemeClr val="tx1"/>
            </a:solidFill>
          </a:ln>
        </p:spPr>
        <p:txBody>
          <a:bodyPr wrap="square" rtlCol="0">
            <a:spAutoFit/>
          </a:bodyPr>
          <a:lstStyle/>
          <a:p>
            <a:pPr algn="ctr"/>
            <a:r>
              <a:rPr lang="en-US" sz="1400" dirty="0"/>
              <a:t>READY TO DE-QUEUE</a:t>
            </a:r>
          </a:p>
        </p:txBody>
      </p:sp>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B501EC5B-34B0-F04E-980A-100129933109}"/>
                  </a:ext>
                </a:extLst>
              </p:cNvPr>
              <p:cNvSpPr txBox="1"/>
              <p:nvPr/>
            </p:nvSpPr>
            <p:spPr>
              <a:xfrm>
                <a:off x="4376197" y="5224181"/>
                <a:ext cx="4827509" cy="738664"/>
              </a:xfrm>
              <a:prstGeom prst="rect">
                <a:avLst/>
              </a:prstGeom>
              <a:noFill/>
            </p:spPr>
            <p:txBody>
              <a:bodyPr wrap="square" numCol="1" rtlCol="0">
                <a:spAutoFit/>
              </a:bodyPr>
              <a:lstStyle/>
              <a:p>
                <a:pPr marL="342900" indent="-342900">
                  <a:buFont typeface="Arial" panose="020B0604020202020204" pitchFamily="34" charset="0"/>
                  <a:buChar char="•"/>
                </a:pPr>
                <a:r>
                  <a:rPr lang="en-US" sz="1400" dirty="0"/>
                  <a:t>Event guards: P1 &amp; P2 / Event action: </a:t>
                </a:r>
                <a14:m>
                  <m:oMath xmlns:m="http://schemas.openxmlformats.org/officeDocument/2006/math">
                    <m:r>
                      <a:rPr lang="en-US" sz="1400" b="0" i="1" smtClean="0">
                        <a:latin typeface="Cambria Math" panose="02040503050406030204" pitchFamily="18" charset="0"/>
                      </a:rPr>
                      <m:t>𝑏</m:t>
                    </m:r>
                    <m:r>
                      <a:rPr lang="en-US" sz="1400" b="0" i="1" smtClean="0">
                        <a:latin typeface="Cambria Math" panose="02040503050406030204" pitchFamily="18" charset="0"/>
                      </a:rPr>
                      <m:t>≔</m:t>
                    </m:r>
                    <m:r>
                      <a:rPr lang="en-US" sz="1400" b="0" i="1" smtClean="0">
                        <a:latin typeface="Cambria Math" panose="02040503050406030204" pitchFamily="18" charset="0"/>
                      </a:rPr>
                      <m:t>𝑏</m:t>
                    </m:r>
                    <m:r>
                      <a:rPr lang="en-US" sz="1400" b="0" i="1" smtClean="0">
                        <a:latin typeface="Cambria Math" panose="02040503050406030204" pitchFamily="18" charset="0"/>
                      </a:rPr>
                      <m:t>+1</m:t>
                    </m:r>
                  </m:oMath>
                </a14:m>
                <a:r>
                  <a:rPr lang="en-US" sz="1400" dirty="0"/>
                  <a:t> </a:t>
                </a:r>
              </a:p>
              <a:p>
                <a:r>
                  <a:rPr lang="en-US" sz="1400" dirty="0"/>
                  <a:t>Note: P1, P2 are predicates, </a:t>
                </a:r>
                <a14:m>
                  <m:oMath xmlns:m="http://schemas.openxmlformats.org/officeDocument/2006/math">
                    <m:r>
                      <a:rPr lang="en-US" sz="1400" b="0" i="1" smtClean="0">
                        <a:latin typeface="Cambria Math" panose="02040503050406030204" pitchFamily="18" charset="0"/>
                      </a:rPr>
                      <m:t>𝑏</m:t>
                    </m:r>
                    <m:r>
                      <a:rPr lang="en-US" sz="1400" i="1">
                        <a:latin typeface="Cambria Math" panose="02040503050406030204" pitchFamily="18" charset="0"/>
                      </a:rPr>
                      <m:t> </m:t>
                    </m:r>
                  </m:oMath>
                </a14:m>
                <a:r>
                  <a:rPr lang="en-US" sz="1400" dirty="0"/>
                  <a:t>is a model variable, </a:t>
                </a:r>
              </a:p>
              <a:p>
                <a:r>
                  <a:rPr lang="en-US" sz="1400" dirty="0"/>
                  <a:t>and / separates guards from actions</a:t>
                </a:r>
              </a:p>
            </p:txBody>
          </p:sp>
        </mc:Choice>
        <mc:Fallback>
          <p:sp>
            <p:nvSpPr>
              <p:cNvPr id="39" name="TextBox 38">
                <a:extLst>
                  <a:ext uri="{FF2B5EF4-FFF2-40B4-BE49-F238E27FC236}">
                    <a16:creationId xmlns:a16="http://schemas.microsoft.com/office/drawing/2014/main" id="{B501EC5B-34B0-F04E-980A-100129933109}"/>
                  </a:ext>
                </a:extLst>
              </p:cNvPr>
              <p:cNvSpPr txBox="1">
                <a:spLocks noRot="1" noChangeAspect="1" noMove="1" noResize="1" noEditPoints="1" noAdjustHandles="1" noChangeArrowheads="1" noChangeShapeType="1" noTextEdit="1"/>
              </p:cNvSpPr>
              <p:nvPr/>
            </p:nvSpPr>
            <p:spPr>
              <a:xfrm>
                <a:off x="4376197" y="5224181"/>
                <a:ext cx="4827509" cy="738664"/>
              </a:xfrm>
              <a:prstGeom prst="rect">
                <a:avLst/>
              </a:prstGeom>
              <a:blipFill>
                <a:blip r:embed="rId10"/>
                <a:stretch>
                  <a:fillRect l="-262" b="-5000"/>
                </a:stretch>
              </a:blipFill>
            </p:spPr>
            <p:txBody>
              <a:bodyPr/>
              <a:lstStyle/>
              <a:p>
                <a:r>
                  <a:rPr lang="en-US">
                    <a:noFill/>
                  </a:rPr>
                  <a:t> </a:t>
                </a:r>
              </a:p>
            </p:txBody>
          </p:sp>
        </mc:Fallback>
      </mc:AlternateContent>
      <p:cxnSp>
        <p:nvCxnSpPr>
          <p:cNvPr id="36" name="Elbow Connector 35">
            <a:extLst>
              <a:ext uri="{FF2B5EF4-FFF2-40B4-BE49-F238E27FC236}">
                <a16:creationId xmlns:a16="http://schemas.microsoft.com/office/drawing/2014/main" id="{D47F78F6-F8D5-8F4E-8ADB-DFCB2F9F8100}"/>
              </a:ext>
            </a:extLst>
          </p:cNvPr>
          <p:cNvCxnSpPr>
            <a:cxnSpLocks/>
            <a:stCxn id="57" idx="1"/>
          </p:cNvCxnSpPr>
          <p:nvPr/>
        </p:nvCxnSpPr>
        <p:spPr>
          <a:xfrm rot="10800000" flipH="1">
            <a:off x="812507" y="2608299"/>
            <a:ext cx="123582" cy="2487386"/>
          </a:xfrm>
          <a:prstGeom prst="bentConnector4">
            <a:avLst>
              <a:gd name="adj1" fmla="val -184978"/>
              <a:gd name="adj2" fmla="val 10025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3E5A139B-96FF-044C-8742-01A377D08DE3}"/>
              </a:ext>
            </a:extLst>
          </p:cNvPr>
          <p:cNvCxnSpPr>
            <a:cxnSpLocks/>
          </p:cNvCxnSpPr>
          <p:nvPr/>
        </p:nvCxnSpPr>
        <p:spPr>
          <a:xfrm rot="16200000" flipV="1">
            <a:off x="2083784" y="3714717"/>
            <a:ext cx="1580575" cy="861138"/>
          </a:xfrm>
          <a:prstGeom prst="bentConnector3">
            <a:avLst>
              <a:gd name="adj1" fmla="val 99964"/>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BCC06F06-3A21-5743-8B6E-A8E63A2CB30C}"/>
                  </a:ext>
                </a:extLst>
              </p:cNvPr>
              <p:cNvSpPr txBox="1"/>
              <p:nvPr/>
            </p:nvSpPr>
            <p:spPr>
              <a:xfrm>
                <a:off x="624233" y="5900615"/>
                <a:ext cx="8042945" cy="954107"/>
              </a:xfrm>
              <a:prstGeom prst="rect">
                <a:avLst/>
              </a:prstGeom>
              <a:noFill/>
            </p:spPr>
            <p:txBody>
              <a:bodyPr wrap="square" rtlCol="0">
                <a:spAutoFit/>
              </a:bodyPr>
              <a:lstStyle/>
              <a:p>
                <a:r>
                  <a:rPr lang="en-US" sz="1400" b="1" dirty="0">
                    <a:latin typeface="Al Nile" pitchFamily="2" charset="-78"/>
                    <a:cs typeface="Al Nile" pitchFamily="2" charset="-78"/>
                  </a:rPr>
                  <a:t>Basis invariants: </a:t>
                </a:r>
              </a:p>
              <a:p>
                <a:r>
                  <a:rPr lang="en-US" sz="1400" dirty="0"/>
                  <a:t>Internal and external queue must be disjoint, (</a:t>
                </a:r>
                <a:r>
                  <a:rPr lang="en-US" sz="1400" dirty="0" err="1"/>
                  <a:t>iQ</a:t>
                </a:r>
                <a:r>
                  <a:rPr lang="en-US" sz="1400" dirty="0"/>
                  <a: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r>
                  <a:rPr lang="en-US" sz="1400" dirty="0" err="1"/>
                  <a:t>eQ</a:t>
                </a:r>
                <a:r>
                  <a:rPr lang="en-US" sz="1400" dirty="0"/>
                  <a:t>) =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p>
              <a:p>
                <a:r>
                  <a:rPr lang="en-US" sz="1400" dirty="0"/>
                  <a:t>At most there shall be one dequeued trigger, dt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a:t>
                </a:r>
                <a14:m>
                  <m:oMath xmlns:m="http://schemas.openxmlformats.org/officeDocument/2006/math">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𝑡</m:t>
                    </m:r>
                    <m:r>
                      <a:rPr lang="en-US" sz="1400" i="1">
                        <a:latin typeface="Cambria Math" panose="02040503050406030204" pitchFamily="18" charset="0"/>
                        <a:ea typeface="Cambria Math" panose="02040503050406030204" pitchFamily="18" charset="0"/>
                      </a:rPr>
                      <m:t>∙</m:t>
                    </m:r>
                  </m:oMath>
                </a14:m>
                <a:r>
                  <a:rPr lang="en-US" sz="1400" dirty="0"/>
                  <a:t> dt=</a:t>
                </a:r>
                <a14:m>
                  <m:oMath xmlns:m="http://schemas.openxmlformats.org/officeDocument/2006/math">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𝑡</m:t>
                    </m:r>
                    <m:r>
                      <a:rPr lang="en-US" sz="1400" i="1">
                        <a:latin typeface="Cambria Math" panose="02040503050406030204" pitchFamily="18" charset="0"/>
                        <a:ea typeface="Cambria Math" panose="02040503050406030204" pitchFamily="18" charset="0"/>
                      </a:rPr>
                      <m:t>})</m:t>
                    </m:r>
                  </m:oMath>
                </a14:m>
                <a:endParaRPr lang="en-US" sz="1400" dirty="0"/>
              </a:p>
              <a:p>
                <a:r>
                  <a:rPr lang="en-US" sz="1400" dirty="0"/>
                  <a:t>Selects a single element from a set </a:t>
                </a:r>
                <a:r>
                  <a:rPr lang="en-US" sz="1400" dirty="0" err="1"/>
                  <a:t>iQ</a:t>
                </a:r>
                <a:r>
                  <a:rPr lang="en-US" sz="1400" dirty="0"/>
                  <a:t> and constructs a singleton from it, dt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iQ} </a:t>
                </a:r>
              </a:p>
            </p:txBody>
          </p:sp>
        </mc:Choice>
        <mc:Fallback>
          <p:sp>
            <p:nvSpPr>
              <p:cNvPr id="34" name="TextBox 33">
                <a:extLst>
                  <a:ext uri="{FF2B5EF4-FFF2-40B4-BE49-F238E27FC236}">
                    <a16:creationId xmlns:a16="http://schemas.microsoft.com/office/drawing/2014/main" id="{BCC06F06-3A21-5743-8B6E-A8E63A2CB30C}"/>
                  </a:ext>
                </a:extLst>
              </p:cNvPr>
              <p:cNvSpPr txBox="1">
                <a:spLocks noRot="1" noChangeAspect="1" noMove="1" noResize="1" noEditPoints="1" noAdjustHandles="1" noChangeArrowheads="1" noChangeShapeType="1" noTextEdit="1"/>
              </p:cNvSpPr>
              <p:nvPr/>
            </p:nvSpPr>
            <p:spPr>
              <a:xfrm>
                <a:off x="624233" y="5900615"/>
                <a:ext cx="8042945" cy="954107"/>
              </a:xfrm>
              <a:prstGeom prst="rect">
                <a:avLst/>
              </a:prstGeom>
              <a:blipFill>
                <a:blip r:embed="rId11"/>
                <a:stretch>
                  <a:fillRect l="-158" t="-5263" b="-3947"/>
                </a:stretch>
              </a:blipFill>
            </p:spPr>
            <p:txBody>
              <a:bodyPr/>
              <a:lstStyle/>
              <a:p>
                <a:r>
                  <a:rPr lang="en-US">
                    <a:noFill/>
                  </a:rPr>
                  <a:t> </a:t>
                </a:r>
              </a:p>
            </p:txBody>
          </p:sp>
        </mc:Fallback>
      </mc:AlternateContent>
    </p:spTree>
    <p:extLst>
      <p:ext uri="{BB962C8B-B14F-4D97-AF65-F5344CB8AC3E}">
        <p14:creationId xmlns:p14="http://schemas.microsoft.com/office/powerpoint/2010/main" val="1671609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blinds(horizontal)">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blinds(horizontal)">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blinds(horizontal)">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blinds(horizontal)">
                                      <p:cBhvr>
                                        <p:cTn id="22" dur="5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blinds(horizontal)">
                                      <p:cBhvr>
                                        <p:cTn id="27" dur="500"/>
                                        <p:tgtEl>
                                          <p:spTgt spid="5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blinds(horizontal)">
                                      <p:cBhvr>
                                        <p:cTn id="32" dur="500"/>
                                        <p:tgtEl>
                                          <p:spTgt spid="5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blinds(horizontal)">
                                      <p:cBhvr>
                                        <p:cTn id="3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52" grpId="0"/>
      <p:bldP spid="53" grpId="0"/>
      <p:bldP spid="54" grpId="0"/>
      <p:bldP spid="55" grpId="0"/>
      <p:bldP spid="56" grpId="0"/>
    </p:bldLst>
  </p:timing>
</p:sld>
</file>

<file path=ppt/theme/theme1.xml><?xml version="1.0" encoding="utf-8"?>
<a:theme xmlns:a="http://schemas.openxmlformats.org/drawingml/2006/main" name="Sandia Theme (White Background)">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Sandia2018_16x9_1</Template>
  <TotalTime>4341</TotalTime>
  <Words>1631</Words>
  <Application>Microsoft Macintosh PowerPoint</Application>
  <PresentationFormat>On-screen Show (4:3)</PresentationFormat>
  <Paragraphs>453</Paragraphs>
  <Slides>25</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Al Nile</vt:lpstr>
      <vt:lpstr>Arial</vt:lpstr>
      <vt:lpstr>Calibri</vt:lpstr>
      <vt:lpstr>Cambria Math</vt:lpstr>
      <vt:lpstr>Garamond</vt:lpstr>
      <vt:lpstr>Gill Sans MT</vt:lpstr>
      <vt:lpstr>Wingdings</vt:lpstr>
      <vt:lpstr>Sandia Theme (White Background)</vt:lpstr>
      <vt:lpstr>Formal Verification of  Run-to-completion Style  Statecharts Using Event-B</vt:lpstr>
      <vt:lpstr>OUTLINE</vt:lpstr>
      <vt:lpstr>Introduction</vt:lpstr>
      <vt:lpstr>Motivation </vt:lpstr>
      <vt:lpstr>State Chart XML (SCXML)</vt:lpstr>
      <vt:lpstr>Event-B </vt:lpstr>
      <vt:lpstr>UML-B </vt:lpstr>
      <vt:lpstr>Run-to-Completion </vt:lpstr>
      <vt:lpstr>Statechart Like Representation of Run-to-completion Semantics </vt:lpstr>
      <vt:lpstr>Model Construction</vt:lpstr>
      <vt:lpstr>Different Types of Refinement</vt:lpstr>
      <vt:lpstr>Quadrotor Helicopter Model Construction</vt:lpstr>
      <vt:lpstr>Quadrotor Helicopter Model Construction (cont.)</vt:lpstr>
      <vt:lpstr>SCXML Model Translation to Event-B</vt:lpstr>
      <vt:lpstr>SCXML Model Translation to Event-B</vt:lpstr>
      <vt:lpstr>Model Verification</vt:lpstr>
      <vt:lpstr>Verification of Safety Properties</vt:lpstr>
      <vt:lpstr>Verification of Control Responses</vt:lpstr>
      <vt:lpstr>Conclusions and Future Work</vt:lpstr>
      <vt:lpstr>Conclusions</vt:lpstr>
      <vt:lpstr>Future Work</vt:lpstr>
      <vt:lpstr> QUESTIONS</vt:lpstr>
      <vt:lpstr>Different Types of Refinement</vt:lpstr>
      <vt:lpstr>PowerPoint Presentation</vt:lpstr>
      <vt:lpstr>Statechart Like Representation of Run-to-completion Semantics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118</cp:revision>
  <dcterms:created xsi:type="dcterms:W3CDTF">2017-10-14T01:15:26Z</dcterms:created>
  <dcterms:modified xsi:type="dcterms:W3CDTF">2020-09-04T04:30:48Z</dcterms:modified>
</cp:coreProperties>
</file>